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1" autoAdjust="0"/>
    <p:restoredTop sz="94660"/>
  </p:normalViewPr>
  <p:slideViewPr>
    <p:cSldViewPr snapToGrid="0">
      <p:cViewPr varScale="1">
        <p:scale>
          <a:sx n="104" d="100"/>
          <a:sy n="104" d="100"/>
        </p:scale>
        <p:origin x="87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2EC97DA-664E-43B4-AAEE-7650DA4A0838}" type="datetimeFigureOut">
              <a:rPr kumimoji="1" lang="ja-JP" altLang="en-US" smtClean="0"/>
              <a:t>2024/12/14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A87E11-03DB-4CC3-8B88-2233304B6009}" type="slidenum">
              <a:rPr kumimoji="1" lang="ja-JP" altLang="en-US" smtClean="0"/>
              <a:t>‹#›</a:t>
            </a:fld>
            <a:endParaRPr kumimoji="1" lang="ja-JP" altLang="en-US"/>
          </a:p>
        </p:txBody>
      </p:sp>
    </p:spTree>
    <p:extLst>
      <p:ext uri="{BB962C8B-B14F-4D97-AF65-F5344CB8AC3E}">
        <p14:creationId xmlns:p14="http://schemas.microsoft.com/office/powerpoint/2010/main" val="1117601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2EC97DA-664E-43B4-AAEE-7650DA4A0838}" type="datetimeFigureOut">
              <a:rPr kumimoji="1" lang="ja-JP" altLang="en-US" smtClean="0"/>
              <a:t>2024/12/14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A87E11-03DB-4CC3-8B88-2233304B6009}" type="slidenum">
              <a:rPr kumimoji="1" lang="ja-JP" altLang="en-US" smtClean="0"/>
              <a:t>‹#›</a:t>
            </a:fld>
            <a:endParaRPr kumimoji="1" lang="ja-JP" altLang="en-US"/>
          </a:p>
        </p:txBody>
      </p:sp>
    </p:spTree>
    <p:extLst>
      <p:ext uri="{BB962C8B-B14F-4D97-AF65-F5344CB8AC3E}">
        <p14:creationId xmlns:p14="http://schemas.microsoft.com/office/powerpoint/2010/main" val="134877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422854"/>
            <a:ext cx="2743196" cy="365125"/>
          </a:xfrm>
        </p:spPr>
        <p:txBody>
          <a:bodyPr/>
          <a:lstStyle/>
          <a:p>
            <a:fld id="{52EC97DA-664E-43B4-AAEE-7650DA4A0838}" type="datetimeFigureOut">
              <a:rPr kumimoji="1" lang="ja-JP" altLang="en-US" smtClean="0"/>
              <a:t>2024/12/14</a:t>
            </a:fld>
            <a:endParaRPr kumimoji="1" lang="ja-JP" altLang="en-US"/>
          </a:p>
        </p:txBody>
      </p:sp>
      <p:sp>
        <p:nvSpPr>
          <p:cNvPr id="5" name="Footer Placeholder 4"/>
          <p:cNvSpPr>
            <a:spLocks noGrp="1"/>
          </p:cNvSpPr>
          <p:nvPr>
            <p:ph type="ftr" sz="quarter" idx="11"/>
          </p:nvPr>
        </p:nvSpPr>
        <p:spPr>
          <a:xfrm>
            <a:off x="3776135" y="6422854"/>
            <a:ext cx="4279669" cy="365125"/>
          </a:xfrm>
        </p:spPr>
        <p:txBody>
          <a:bodyPr/>
          <a:lstStyle/>
          <a:p>
            <a:endParaRPr kumimoji="1" lang="ja-JP" altLang="en-US"/>
          </a:p>
        </p:txBody>
      </p:sp>
      <p:sp>
        <p:nvSpPr>
          <p:cNvPr id="6" name="Slide Number Placeholder 5"/>
          <p:cNvSpPr>
            <a:spLocks noGrp="1"/>
          </p:cNvSpPr>
          <p:nvPr>
            <p:ph type="sldNum" sz="quarter" idx="12"/>
          </p:nvPr>
        </p:nvSpPr>
        <p:spPr>
          <a:xfrm>
            <a:off x="8073048" y="6422854"/>
            <a:ext cx="879759" cy="365125"/>
          </a:xfrm>
        </p:spPr>
        <p:txBody>
          <a:bodyPr/>
          <a:lstStyle/>
          <a:p>
            <a:fld id="{E2A87E11-03DB-4CC3-8B88-2233304B6009}" type="slidenum">
              <a:rPr kumimoji="1" lang="ja-JP" altLang="en-US" smtClean="0"/>
              <a:t>‹#›</a:t>
            </a:fld>
            <a:endParaRPr kumimoji="1" lang="ja-JP" altLang="en-US"/>
          </a:p>
        </p:txBody>
      </p:sp>
    </p:spTree>
    <p:extLst>
      <p:ext uri="{BB962C8B-B14F-4D97-AF65-F5344CB8AC3E}">
        <p14:creationId xmlns:p14="http://schemas.microsoft.com/office/powerpoint/2010/main" val="4245945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2EC97DA-664E-43B4-AAEE-7650DA4A0838}" type="datetimeFigureOut">
              <a:rPr kumimoji="1" lang="ja-JP" altLang="en-US" smtClean="0"/>
              <a:t>2024/12/14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A87E11-03DB-4CC3-8B88-2233304B6009}" type="slidenum">
              <a:rPr kumimoji="1" lang="ja-JP" altLang="en-US" smtClean="0"/>
              <a:t>‹#›</a:t>
            </a:fld>
            <a:endParaRPr kumimoji="1" lang="ja-JP" altLang="en-US"/>
          </a:p>
        </p:txBody>
      </p:sp>
    </p:spTree>
    <p:extLst>
      <p:ext uri="{BB962C8B-B14F-4D97-AF65-F5344CB8AC3E}">
        <p14:creationId xmlns:p14="http://schemas.microsoft.com/office/powerpoint/2010/main" val="1903208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tx2"/>
                </a:solidFill>
              </a:defRPr>
            </a:lvl1pPr>
          </a:lstStyle>
          <a:p>
            <a:fld id="{52EC97DA-664E-43B4-AAEE-7650DA4A0838}" type="datetimeFigureOut">
              <a:rPr kumimoji="1" lang="ja-JP" altLang="en-US" smtClean="0"/>
              <a:t>2024/12/14</a:t>
            </a:fld>
            <a:endParaRPr kumimoji="1" lang="ja-JP" alt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E2A87E11-03DB-4CC3-8B88-2233304B6009}" type="slidenum">
              <a:rPr kumimoji="1" lang="ja-JP" altLang="en-US" smtClean="0"/>
              <a:t>‹#›</a:t>
            </a:fld>
            <a:endParaRPr kumimoji="1" lang="ja-JP" altLang="en-US"/>
          </a:p>
        </p:txBody>
      </p:sp>
    </p:spTree>
    <p:extLst>
      <p:ext uri="{BB962C8B-B14F-4D97-AF65-F5344CB8AC3E}">
        <p14:creationId xmlns:p14="http://schemas.microsoft.com/office/powerpoint/2010/main" val="333389857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2EC97DA-664E-43B4-AAEE-7650DA4A0838}" type="datetimeFigureOut">
              <a:rPr kumimoji="1" lang="ja-JP" altLang="en-US" smtClean="0"/>
              <a:t>2024/12/14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2A87E11-03DB-4CC3-8B88-2233304B6009}" type="slidenum">
              <a:rPr kumimoji="1" lang="ja-JP" altLang="en-US" smtClean="0"/>
              <a:t>‹#›</a:t>
            </a:fld>
            <a:endParaRPr kumimoji="1" lang="ja-JP" altLang="en-US"/>
          </a:p>
        </p:txBody>
      </p:sp>
    </p:spTree>
    <p:extLst>
      <p:ext uri="{BB962C8B-B14F-4D97-AF65-F5344CB8AC3E}">
        <p14:creationId xmlns:p14="http://schemas.microsoft.com/office/powerpoint/2010/main" val="3205987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2EC97DA-664E-43B4-AAEE-7650DA4A0838}" type="datetimeFigureOut">
              <a:rPr kumimoji="1" lang="ja-JP" altLang="en-US" smtClean="0"/>
              <a:t>2024/12/14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2A87E11-03DB-4CC3-8B88-2233304B6009}" type="slidenum">
              <a:rPr kumimoji="1" lang="ja-JP" altLang="en-US" smtClean="0"/>
              <a:t>‹#›</a:t>
            </a:fld>
            <a:endParaRPr kumimoji="1" lang="ja-JP" altLang="en-US"/>
          </a:p>
        </p:txBody>
      </p:sp>
    </p:spTree>
    <p:extLst>
      <p:ext uri="{BB962C8B-B14F-4D97-AF65-F5344CB8AC3E}">
        <p14:creationId xmlns:p14="http://schemas.microsoft.com/office/powerpoint/2010/main" val="3770128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2EC97DA-664E-43B4-AAEE-7650DA4A0838}" type="datetimeFigureOut">
              <a:rPr kumimoji="1" lang="ja-JP" altLang="en-US" smtClean="0"/>
              <a:t>2024/12/14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2A87E11-03DB-4CC3-8B88-2233304B6009}" type="slidenum">
              <a:rPr kumimoji="1" lang="ja-JP" altLang="en-US" smtClean="0"/>
              <a:t>‹#›</a:t>
            </a:fld>
            <a:endParaRPr kumimoji="1" lang="ja-JP" altLang="en-US"/>
          </a:p>
        </p:txBody>
      </p:sp>
    </p:spTree>
    <p:extLst>
      <p:ext uri="{BB962C8B-B14F-4D97-AF65-F5344CB8AC3E}">
        <p14:creationId xmlns:p14="http://schemas.microsoft.com/office/powerpoint/2010/main" val="700063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EC97DA-664E-43B4-AAEE-7650DA4A0838}" type="datetimeFigureOut">
              <a:rPr kumimoji="1" lang="ja-JP" altLang="en-US" smtClean="0"/>
              <a:t>2024/12/14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2A87E11-03DB-4CC3-8B88-2233304B6009}" type="slidenum">
              <a:rPr kumimoji="1" lang="ja-JP" altLang="en-US" smtClean="0"/>
              <a:t>‹#›</a:t>
            </a:fld>
            <a:endParaRPr kumimoji="1" lang="ja-JP" altLang="en-US"/>
          </a:p>
        </p:txBody>
      </p:sp>
    </p:spTree>
    <p:extLst>
      <p:ext uri="{BB962C8B-B14F-4D97-AF65-F5344CB8AC3E}">
        <p14:creationId xmlns:p14="http://schemas.microsoft.com/office/powerpoint/2010/main" val="3188361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2EC97DA-664E-43B4-AAEE-7650DA4A0838}" type="datetimeFigureOut">
              <a:rPr kumimoji="1" lang="ja-JP" altLang="en-US" smtClean="0"/>
              <a:t>2024/12/14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2A87E11-03DB-4CC3-8B88-2233304B6009}" type="slidenum">
              <a:rPr kumimoji="1" lang="ja-JP" altLang="en-US" smtClean="0"/>
              <a:t>‹#›</a:t>
            </a:fld>
            <a:endParaRPr kumimoji="1" lang="ja-JP" altLang="en-US"/>
          </a:p>
        </p:txBody>
      </p:sp>
    </p:spTree>
    <p:extLst>
      <p:ext uri="{BB962C8B-B14F-4D97-AF65-F5344CB8AC3E}">
        <p14:creationId xmlns:p14="http://schemas.microsoft.com/office/powerpoint/2010/main" val="299900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2EC97DA-664E-43B4-AAEE-7650DA4A0838}" type="datetimeFigureOut">
              <a:rPr kumimoji="1" lang="ja-JP" altLang="en-US" smtClean="0"/>
              <a:t>2024/12/14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2A87E11-03DB-4CC3-8B88-2233304B6009}" type="slidenum">
              <a:rPr kumimoji="1" lang="ja-JP" altLang="en-US" smtClean="0"/>
              <a:t>‹#›</a:t>
            </a:fld>
            <a:endParaRPr kumimoji="1" lang="ja-JP" altLang="en-US"/>
          </a:p>
        </p:txBody>
      </p:sp>
    </p:spTree>
    <p:extLst>
      <p:ext uri="{BB962C8B-B14F-4D97-AF65-F5344CB8AC3E}">
        <p14:creationId xmlns:p14="http://schemas.microsoft.com/office/powerpoint/2010/main" val="1478049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52EC97DA-664E-43B4-AAEE-7650DA4A0838}" type="datetimeFigureOut">
              <a:rPr kumimoji="1" lang="ja-JP" altLang="en-US" smtClean="0"/>
              <a:t>2024/12/14</a:t>
            </a:fld>
            <a:endParaRPr kumimoji="1" lang="ja-JP" alt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kumimoji="1" lang="ja-JP" alt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E2A87E11-03DB-4CC3-8B88-2233304B6009}" type="slidenum">
              <a:rPr kumimoji="1" lang="ja-JP" altLang="en-US" smtClean="0"/>
              <a:t>‹#›</a:t>
            </a:fld>
            <a:endParaRPr kumimoji="1" lang="ja-JP" altLang="en-US"/>
          </a:p>
        </p:txBody>
      </p:sp>
    </p:spTree>
    <p:extLst>
      <p:ext uri="{BB962C8B-B14F-4D97-AF65-F5344CB8AC3E}">
        <p14:creationId xmlns:p14="http://schemas.microsoft.com/office/powerpoint/2010/main" val="41520839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kumimoji="1"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EE6A56-3B2D-76B4-D443-E0A2CAFD1052}"/>
              </a:ext>
            </a:extLst>
          </p:cNvPr>
          <p:cNvSpPr>
            <a:spLocks noGrp="1"/>
          </p:cNvSpPr>
          <p:nvPr>
            <p:ph type="ctrTitle"/>
          </p:nvPr>
        </p:nvSpPr>
        <p:spPr/>
        <p:txBody>
          <a:bodyPr/>
          <a:lstStyle/>
          <a:p>
            <a:endParaRPr kumimoji="1" lang="ja-JP" altLang="en-US"/>
          </a:p>
        </p:txBody>
      </p:sp>
      <p:sp>
        <p:nvSpPr>
          <p:cNvPr id="3" name="字幕 2">
            <a:extLst>
              <a:ext uri="{FF2B5EF4-FFF2-40B4-BE49-F238E27FC236}">
                <a16:creationId xmlns:a16="http://schemas.microsoft.com/office/drawing/2014/main" id="{81BD42F3-B95B-2877-F936-5BF7F36E65C0}"/>
              </a:ext>
            </a:extLst>
          </p:cNvPr>
          <p:cNvSpPr>
            <a:spLocks noGrp="1"/>
          </p:cNvSpPr>
          <p:nvPr>
            <p:ph type="subTitle" idx="1"/>
          </p:nvPr>
        </p:nvSpPr>
        <p:spPr/>
        <p:txBody>
          <a:bodyPr/>
          <a:lstStyle/>
          <a:p>
            <a:endParaRPr kumimoji="1" lang="ja-JP" altLang="en-US"/>
          </a:p>
        </p:txBody>
      </p:sp>
      <p:pic>
        <p:nvPicPr>
          <p:cNvPr id="5" name="図 4" descr="QR コード&#10;&#10;低い精度で自動的に生成された説明">
            <a:extLst>
              <a:ext uri="{FF2B5EF4-FFF2-40B4-BE49-F238E27FC236}">
                <a16:creationId xmlns:a16="http://schemas.microsoft.com/office/drawing/2014/main" id="{C85867A7-D1E7-876D-F32F-8A1E0081E1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 y="428"/>
            <a:ext cx="12190476" cy="6857143"/>
          </a:xfrm>
          <a:prstGeom prst="rect">
            <a:avLst/>
          </a:prstGeom>
        </p:spPr>
      </p:pic>
    </p:spTree>
    <p:extLst>
      <p:ext uri="{BB962C8B-B14F-4D97-AF65-F5344CB8AC3E}">
        <p14:creationId xmlns:p14="http://schemas.microsoft.com/office/powerpoint/2010/main" val="3289550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3ABE4B-A0BE-E951-0F5E-4EDE1108D8C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16FFC9D-AA25-F96E-79D6-4E5FA9567955}"/>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やってみよう</a:t>
            </a:r>
          </a:p>
        </p:txBody>
      </p:sp>
      <p:sp>
        <p:nvSpPr>
          <p:cNvPr id="3" name="コンテンツ プレースホルダー 2">
            <a:extLst>
              <a:ext uri="{FF2B5EF4-FFF2-40B4-BE49-F238E27FC236}">
                <a16:creationId xmlns:a16="http://schemas.microsoft.com/office/drawing/2014/main" id="{8E52F87E-334B-4DB4-C8BA-59D51E6C9B7C}"/>
              </a:ext>
            </a:extLst>
          </p:cNvPr>
          <p:cNvSpPr>
            <a:spLocks noGrp="1"/>
          </p:cNvSpPr>
          <p:nvPr>
            <p:ph idx="1"/>
          </p:nvPr>
        </p:nvSpPr>
        <p:spPr/>
        <p:txBody>
          <a:bodyPr>
            <a:normAutofit fontScale="92500" lnSpcReduction="10000"/>
          </a:bodyPr>
          <a:lstStyle/>
          <a:p>
            <a:r>
              <a:rPr lang="ja-JP" altLang="en-US" sz="4000" dirty="0">
                <a:latin typeface="BIZ UDPゴシック" panose="020B0400000000000000" pitchFamily="50" charset="-128"/>
                <a:ea typeface="BIZ UDPゴシック" panose="020B0400000000000000" pitchFamily="50" charset="-128"/>
              </a:rPr>
              <a:t>動的解析</a:t>
            </a:r>
            <a:endParaRPr lang="en-US" altLang="ja-JP" sz="4000" dirty="0">
              <a:latin typeface="BIZ UDPゴシック" panose="020B0400000000000000" pitchFamily="50" charset="-128"/>
              <a:ea typeface="BIZ UDPゴシック" panose="020B0400000000000000" pitchFamily="50" charset="-128"/>
            </a:endParaRPr>
          </a:p>
          <a:p>
            <a:r>
              <a:rPr lang="ja-JP" altLang="en-US" sz="4000" dirty="0">
                <a:latin typeface="BIZ UDPゴシック" panose="020B0400000000000000" pitchFamily="50" charset="-128"/>
                <a:ea typeface="BIZ UDPゴシック" panose="020B0400000000000000" pitchFamily="50" charset="-128"/>
              </a:rPr>
              <a:t>プログラムを実行して内部構造を解析</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err="1">
                <a:latin typeface="BIZ UDPゴシック" panose="020B0400000000000000" pitchFamily="50" charset="-128"/>
                <a:ea typeface="BIZ UDPゴシック" panose="020B0400000000000000" pitchFamily="50" charset="-128"/>
              </a:rPr>
              <a:t>ltrace</a:t>
            </a:r>
            <a:r>
              <a:rPr lang="ja-JP" altLang="en-US" sz="4000" dirty="0">
                <a:latin typeface="BIZ UDPゴシック" panose="020B0400000000000000" pitchFamily="50" charset="-128"/>
                <a:ea typeface="BIZ UDPゴシック" panose="020B0400000000000000" pitchFamily="50" charset="-128"/>
              </a:rPr>
              <a:t>はアンチデバッグが入っていると失敗しやすい</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err="1">
                <a:latin typeface="BIZ UDPゴシック" panose="020B0400000000000000" pitchFamily="50" charset="-128"/>
                <a:ea typeface="BIZ UDPゴシック" panose="020B0400000000000000" pitchFamily="50" charset="-128"/>
              </a:rPr>
              <a:t>ltrace</a:t>
            </a:r>
            <a:r>
              <a:rPr lang="en-US" altLang="ja-JP" sz="4000" dirty="0">
                <a:latin typeface="BIZ UDPゴシック" panose="020B0400000000000000" pitchFamily="50" charset="-128"/>
                <a:ea typeface="BIZ UDPゴシック" panose="020B0400000000000000" pitchFamily="50" charset="-128"/>
              </a:rPr>
              <a:t>:</a:t>
            </a:r>
            <a:r>
              <a:rPr lang="ja-JP" altLang="en-US" sz="4000" dirty="0">
                <a:latin typeface="BIZ UDPゴシック" panose="020B0400000000000000" pitchFamily="50" charset="-128"/>
                <a:ea typeface="BIZ UDPゴシック" panose="020B0400000000000000" pitchFamily="50" charset="-128"/>
              </a:rPr>
              <a:t>ライブラリ関数</a:t>
            </a:r>
            <a:r>
              <a:rPr lang="en-US" altLang="ja-JP" sz="4000" dirty="0">
                <a:latin typeface="BIZ UDPゴシック" panose="020B0400000000000000" pitchFamily="50" charset="-128"/>
                <a:ea typeface="BIZ UDPゴシック" panose="020B0400000000000000" pitchFamily="50" charset="-128"/>
              </a:rPr>
              <a:t>(</a:t>
            </a:r>
            <a:r>
              <a:rPr lang="en-US" altLang="ja-JP" sz="4000" dirty="0" err="1">
                <a:latin typeface="BIZ UDPゴシック" panose="020B0400000000000000" pitchFamily="50" charset="-128"/>
                <a:ea typeface="BIZ UDPゴシック" panose="020B0400000000000000" pitchFamily="50" charset="-128"/>
              </a:rPr>
              <a:t>printf</a:t>
            </a:r>
            <a:r>
              <a:rPr lang="ja-JP" altLang="en-US" sz="4000" dirty="0">
                <a:latin typeface="BIZ UDPゴシック" panose="020B0400000000000000" pitchFamily="50" charset="-128"/>
                <a:ea typeface="BIZ UDPゴシック" panose="020B0400000000000000" pitchFamily="50" charset="-128"/>
              </a:rPr>
              <a:t>や</a:t>
            </a:r>
            <a:r>
              <a:rPr lang="en-US" altLang="ja-JP" sz="4000" dirty="0">
                <a:latin typeface="BIZ UDPゴシック" panose="020B0400000000000000" pitchFamily="50" charset="-128"/>
                <a:ea typeface="BIZ UDPゴシック" panose="020B0400000000000000" pitchFamily="50" charset="-128"/>
              </a:rPr>
              <a:t>malloc……)</a:t>
            </a:r>
            <a:r>
              <a:rPr lang="ja-JP" altLang="en-US" sz="4000" dirty="0">
                <a:latin typeface="BIZ UDPゴシック" panose="020B0400000000000000" pitchFamily="50" charset="-128"/>
                <a:ea typeface="BIZ UDPゴシック" panose="020B0400000000000000" pitchFamily="50" charset="-128"/>
              </a:rPr>
              <a:t>をステップ実行しながら解析</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err="1">
                <a:latin typeface="BIZ UDPゴシック" panose="020B0400000000000000" pitchFamily="50" charset="-128"/>
                <a:ea typeface="BIZ UDPゴシック" panose="020B0400000000000000" pitchFamily="50" charset="-128"/>
              </a:rPr>
              <a:t>strace</a:t>
            </a:r>
            <a:r>
              <a:rPr lang="en-US" altLang="ja-JP" sz="4000" dirty="0">
                <a:latin typeface="BIZ UDPゴシック" panose="020B0400000000000000" pitchFamily="50" charset="-128"/>
                <a:ea typeface="BIZ UDPゴシック" panose="020B0400000000000000" pitchFamily="50" charset="-128"/>
              </a:rPr>
              <a:t>:</a:t>
            </a:r>
            <a:r>
              <a:rPr lang="ja-JP" altLang="en-US" sz="4000" dirty="0">
                <a:latin typeface="BIZ UDPゴシック" panose="020B0400000000000000" pitchFamily="50" charset="-128"/>
                <a:ea typeface="BIZ UDPゴシック" panose="020B0400000000000000" pitchFamily="50" charset="-128"/>
              </a:rPr>
              <a:t>システムコールを観察</a:t>
            </a:r>
            <a:endParaRPr lang="en-US" altLang="ja-JP" sz="4000" dirty="0">
              <a:latin typeface="BIZ UDPゴシック" panose="020B0400000000000000" pitchFamily="50" charset="-128"/>
              <a:ea typeface="BIZ UDPゴシック" panose="020B0400000000000000" pitchFamily="50" charset="-128"/>
            </a:endParaRPr>
          </a:p>
          <a:p>
            <a:endParaRPr lang="en-US" altLang="ja-JP" sz="4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66187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A5F6A8-BBCE-363F-AAA5-9B7A3152037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1061D73-D36F-A869-116E-2ACD25B290F4}"/>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やってみよう</a:t>
            </a:r>
          </a:p>
        </p:txBody>
      </p:sp>
      <p:sp>
        <p:nvSpPr>
          <p:cNvPr id="3" name="コンテンツ プレースホルダー 2">
            <a:extLst>
              <a:ext uri="{FF2B5EF4-FFF2-40B4-BE49-F238E27FC236}">
                <a16:creationId xmlns:a16="http://schemas.microsoft.com/office/drawing/2014/main" id="{DF610831-3F96-3280-92BA-82C2E2629F29}"/>
              </a:ext>
            </a:extLst>
          </p:cNvPr>
          <p:cNvSpPr>
            <a:spLocks noGrp="1"/>
          </p:cNvSpPr>
          <p:nvPr>
            <p:ph idx="1"/>
          </p:nvPr>
        </p:nvSpPr>
        <p:spPr/>
        <p:txBody>
          <a:bodyPr>
            <a:normAutofit/>
          </a:bodyPr>
          <a:lstStyle/>
          <a:p>
            <a:r>
              <a:rPr lang="ja-JP" altLang="en-US" sz="4000" dirty="0">
                <a:latin typeface="BIZ UDPゴシック" panose="020B0400000000000000" pitchFamily="50" charset="-128"/>
                <a:ea typeface="BIZ UDPゴシック" panose="020B0400000000000000" pitchFamily="50" charset="-128"/>
              </a:rPr>
              <a:t>動的解析</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err="1">
                <a:latin typeface="BIZ UDPゴシック" panose="020B0400000000000000" pitchFamily="50" charset="-128"/>
                <a:ea typeface="BIZ UDPゴシック" panose="020B0400000000000000" pitchFamily="50" charset="-128"/>
              </a:rPr>
              <a:t>gdb</a:t>
            </a:r>
            <a:r>
              <a:rPr lang="ja-JP" altLang="en-US" sz="4000" dirty="0">
                <a:latin typeface="BIZ UDPゴシック" panose="020B0400000000000000" pitchFamily="50" charset="-128"/>
                <a:ea typeface="BIZ UDPゴシック" panose="020B0400000000000000" pitchFamily="50" charset="-128"/>
              </a:rPr>
              <a:t>　</a:t>
            </a:r>
            <a:r>
              <a:rPr lang="en-US" altLang="ja-JP" sz="4000" dirty="0">
                <a:latin typeface="BIZ UDPゴシック" panose="020B0400000000000000" pitchFamily="50" charset="-128"/>
                <a:ea typeface="BIZ UDPゴシック" panose="020B0400000000000000" pitchFamily="50" charset="-128"/>
              </a:rPr>
              <a:t>./vuln</a:t>
            </a:r>
            <a:r>
              <a:rPr lang="ja-JP" altLang="en-US" sz="4000" dirty="0">
                <a:latin typeface="BIZ UDPゴシック" panose="020B0400000000000000" pitchFamily="50" charset="-128"/>
                <a:ea typeface="BIZ UDPゴシック" panose="020B0400000000000000" pitchFamily="50" charset="-128"/>
              </a:rPr>
              <a:t>→</a:t>
            </a:r>
            <a:r>
              <a:rPr lang="en-US" altLang="ja-JP" sz="4000" dirty="0">
                <a:latin typeface="BIZ UDPゴシック" panose="020B0400000000000000" pitchFamily="50" charset="-128"/>
                <a:ea typeface="BIZ UDPゴシック" panose="020B0400000000000000" pitchFamily="50" charset="-128"/>
              </a:rPr>
              <a:t>run</a:t>
            </a:r>
            <a:r>
              <a:rPr lang="ja-JP" altLang="en-US" sz="4000" dirty="0">
                <a:latin typeface="BIZ UDPゴシック" panose="020B0400000000000000" pitchFamily="50" charset="-128"/>
                <a:ea typeface="BIZ UDPゴシック" panose="020B0400000000000000" pitchFamily="50" charset="-128"/>
              </a:rPr>
              <a:t>で実行</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err="1">
                <a:latin typeface="BIZ UDPゴシック" panose="020B0400000000000000" pitchFamily="50" charset="-128"/>
                <a:ea typeface="BIZ UDPゴシック" panose="020B0400000000000000" pitchFamily="50" charset="-128"/>
              </a:rPr>
              <a:t>ptrace</a:t>
            </a:r>
            <a:r>
              <a:rPr lang="ja-JP" altLang="en-US" sz="4000" dirty="0">
                <a:latin typeface="BIZ UDPゴシック" panose="020B0400000000000000" pitchFamily="50" charset="-128"/>
                <a:ea typeface="BIZ UDPゴシック" panose="020B0400000000000000" pitchFamily="50" charset="-128"/>
              </a:rPr>
              <a:t>がデバッガ検知している</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a:latin typeface="BIZ UDPゴシック" panose="020B0400000000000000" pitchFamily="50" charset="-128"/>
                <a:ea typeface="BIZ UDPゴシック" panose="020B0400000000000000" pitchFamily="50" charset="-128"/>
              </a:rPr>
              <a:t>break </a:t>
            </a:r>
            <a:r>
              <a:rPr lang="en-US" altLang="ja-JP" sz="4000" dirty="0" err="1">
                <a:latin typeface="BIZ UDPゴシック" panose="020B0400000000000000" pitchFamily="50" charset="-128"/>
                <a:ea typeface="BIZ UDPゴシック" panose="020B0400000000000000" pitchFamily="50" charset="-128"/>
              </a:rPr>
              <a:t>ptrace</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a:latin typeface="BIZ UDPゴシック" panose="020B0400000000000000" pitchFamily="50" charset="-128"/>
                <a:ea typeface="BIZ UDPゴシック" panose="020B0400000000000000" pitchFamily="50" charset="-128"/>
              </a:rPr>
              <a:t>run</a:t>
            </a:r>
          </a:p>
        </p:txBody>
      </p:sp>
    </p:spTree>
    <p:extLst>
      <p:ext uri="{BB962C8B-B14F-4D97-AF65-F5344CB8AC3E}">
        <p14:creationId xmlns:p14="http://schemas.microsoft.com/office/powerpoint/2010/main" val="1817764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1AC7D7-D73D-B455-49BF-69B1A338A30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841D1D2-72AA-5DB8-121C-57491FCDBDC3}"/>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やってみよう</a:t>
            </a:r>
          </a:p>
        </p:txBody>
      </p:sp>
      <p:sp>
        <p:nvSpPr>
          <p:cNvPr id="3" name="コンテンツ プレースホルダー 2">
            <a:extLst>
              <a:ext uri="{FF2B5EF4-FFF2-40B4-BE49-F238E27FC236}">
                <a16:creationId xmlns:a16="http://schemas.microsoft.com/office/drawing/2014/main" id="{9A91092F-7C53-2B0E-C194-8E4C9FCACE1A}"/>
              </a:ext>
            </a:extLst>
          </p:cNvPr>
          <p:cNvSpPr>
            <a:spLocks noGrp="1"/>
          </p:cNvSpPr>
          <p:nvPr>
            <p:ph idx="1"/>
          </p:nvPr>
        </p:nvSpPr>
        <p:spPr/>
        <p:txBody>
          <a:bodyPr>
            <a:normAutofit lnSpcReduction="10000"/>
          </a:bodyPr>
          <a:lstStyle/>
          <a:p>
            <a:r>
              <a:rPr lang="en-US" altLang="ja-JP" sz="4000" dirty="0">
                <a:latin typeface="BIZ UDPゴシック" panose="020B0400000000000000" pitchFamily="50" charset="-128"/>
                <a:ea typeface="BIZ UDPゴシック" panose="020B0400000000000000" pitchFamily="50" charset="-128"/>
              </a:rPr>
              <a:t>fin(</a:t>
            </a:r>
            <a:r>
              <a:rPr lang="ja-JP" altLang="en-US" sz="4000" dirty="0">
                <a:latin typeface="BIZ UDPゴシック" panose="020B0400000000000000" pitchFamily="50" charset="-128"/>
                <a:ea typeface="BIZ UDPゴシック" panose="020B0400000000000000" pitchFamily="50" charset="-128"/>
              </a:rPr>
              <a:t>現在の関数の実行を終了</a:t>
            </a:r>
            <a:r>
              <a:rPr lang="en-US" altLang="ja-JP" sz="4000" dirty="0">
                <a:latin typeface="BIZ UDPゴシック" panose="020B0400000000000000" pitchFamily="50" charset="-128"/>
                <a:ea typeface="BIZ UDPゴシック" panose="020B0400000000000000" pitchFamily="50" charset="-128"/>
              </a:rPr>
              <a:t>)</a:t>
            </a:r>
          </a:p>
          <a:p>
            <a:r>
              <a:rPr lang="en-US" altLang="ja-JP" sz="4000" dirty="0">
                <a:latin typeface="BIZ UDPゴシック" panose="020B0400000000000000" pitchFamily="50" charset="-128"/>
                <a:ea typeface="BIZ UDPゴシック" panose="020B0400000000000000" pitchFamily="50" charset="-128"/>
              </a:rPr>
              <a:t>set $</a:t>
            </a:r>
            <a:r>
              <a:rPr lang="en-US" altLang="ja-JP" sz="4000" dirty="0" err="1">
                <a:latin typeface="BIZ UDPゴシック" panose="020B0400000000000000" pitchFamily="50" charset="-128"/>
                <a:ea typeface="BIZ UDPゴシック" panose="020B0400000000000000" pitchFamily="50" charset="-128"/>
              </a:rPr>
              <a:t>rax</a:t>
            </a:r>
            <a:r>
              <a:rPr lang="en-US" altLang="ja-JP" sz="4000" dirty="0">
                <a:latin typeface="BIZ UDPゴシック" panose="020B0400000000000000" pitchFamily="50" charset="-128"/>
                <a:ea typeface="BIZ UDPゴシック" panose="020B0400000000000000" pitchFamily="50" charset="-128"/>
              </a:rPr>
              <a:t>=0(</a:t>
            </a:r>
            <a:r>
              <a:rPr lang="ja-JP" altLang="en-US" sz="4000" dirty="0">
                <a:latin typeface="BIZ UDPゴシック" panose="020B0400000000000000" pitchFamily="50" charset="-128"/>
                <a:ea typeface="BIZ UDPゴシック" panose="020B0400000000000000" pitchFamily="50" charset="-128"/>
              </a:rPr>
              <a:t>デバッガが存在する場合</a:t>
            </a:r>
            <a:endParaRPr lang="en-US" altLang="ja-JP" sz="4000" dirty="0">
              <a:latin typeface="BIZ UDPゴシック" panose="020B0400000000000000" pitchFamily="50" charset="-128"/>
              <a:ea typeface="BIZ UDPゴシック" panose="020B0400000000000000" pitchFamily="50" charset="-128"/>
            </a:endParaRPr>
          </a:p>
          <a:p>
            <a:pPr marL="0" indent="0">
              <a:buNone/>
            </a:pPr>
            <a:r>
              <a:rPr lang="en-US" altLang="ja-JP" sz="4000" dirty="0">
                <a:latin typeface="BIZ UDPゴシック" panose="020B0400000000000000" pitchFamily="50" charset="-128"/>
                <a:ea typeface="BIZ UDPゴシック" panose="020B0400000000000000" pitchFamily="50" charset="-128"/>
              </a:rPr>
              <a:t>-1,</a:t>
            </a:r>
            <a:r>
              <a:rPr lang="ja-JP" altLang="en-US" sz="4000" dirty="0">
                <a:latin typeface="BIZ UDPゴシック" panose="020B0400000000000000" pitchFamily="50" charset="-128"/>
                <a:ea typeface="BIZ UDPゴシック" panose="020B0400000000000000" pitchFamily="50" charset="-128"/>
              </a:rPr>
              <a:t>存在しない場合</a:t>
            </a:r>
            <a:r>
              <a:rPr lang="en-US" altLang="ja-JP" sz="4000" dirty="0">
                <a:latin typeface="BIZ UDPゴシック" panose="020B0400000000000000" pitchFamily="50" charset="-128"/>
                <a:ea typeface="BIZ UDPゴシック" panose="020B0400000000000000" pitchFamily="50" charset="-128"/>
              </a:rPr>
              <a:t>0</a:t>
            </a:r>
            <a:r>
              <a:rPr lang="ja-JP" altLang="en-US" sz="4000" dirty="0">
                <a:latin typeface="BIZ UDPゴシック" panose="020B0400000000000000" pitchFamily="50" charset="-128"/>
                <a:ea typeface="BIZ UDPゴシック" panose="020B0400000000000000" pitchFamily="50" charset="-128"/>
              </a:rPr>
              <a:t>となるため、</a:t>
            </a:r>
            <a:r>
              <a:rPr lang="en-US" altLang="ja-JP" sz="4000" dirty="0">
                <a:latin typeface="BIZ UDPゴシック" panose="020B0400000000000000" pitchFamily="50" charset="-128"/>
                <a:ea typeface="BIZ UDPゴシック" panose="020B0400000000000000" pitchFamily="50" charset="-128"/>
              </a:rPr>
              <a:t>0</a:t>
            </a:r>
            <a:r>
              <a:rPr lang="ja-JP" altLang="en-US" sz="4000" dirty="0">
                <a:latin typeface="BIZ UDPゴシック" panose="020B0400000000000000" pitchFamily="50" charset="-128"/>
                <a:ea typeface="BIZ UDPゴシック" panose="020B0400000000000000" pitchFamily="50" charset="-128"/>
              </a:rPr>
              <a:t>に変更</a:t>
            </a:r>
            <a:r>
              <a:rPr lang="en-US" altLang="ja-JP" sz="4000" dirty="0">
                <a:latin typeface="BIZ UDPゴシック" panose="020B0400000000000000" pitchFamily="50" charset="-128"/>
                <a:ea typeface="BIZ UDPゴシック" panose="020B0400000000000000" pitchFamily="50" charset="-128"/>
              </a:rPr>
              <a:t>)</a:t>
            </a:r>
          </a:p>
          <a:p>
            <a:pPr marL="0" indent="0">
              <a:buNone/>
            </a:pPr>
            <a:r>
              <a:rPr lang="ja-JP" altLang="en-US" sz="4000" dirty="0">
                <a:latin typeface="BIZ UDPゴシック" panose="020B0400000000000000" pitchFamily="50" charset="-128"/>
                <a:ea typeface="BIZ UDPゴシック" panose="020B0400000000000000" pitchFamily="50" charset="-128"/>
              </a:rPr>
              <a:t>・</a:t>
            </a:r>
            <a:r>
              <a:rPr lang="en-US" altLang="ja-JP" sz="4000" dirty="0">
                <a:latin typeface="BIZ UDPゴシック" panose="020B0400000000000000" pitchFamily="50" charset="-128"/>
                <a:ea typeface="BIZ UDPゴシック" panose="020B0400000000000000" pitchFamily="50" charset="-128"/>
              </a:rPr>
              <a:t>continue(</a:t>
            </a:r>
            <a:r>
              <a:rPr lang="ja-JP" altLang="en-US" sz="4000" dirty="0">
                <a:latin typeface="BIZ UDPゴシック" panose="020B0400000000000000" pitchFamily="50" charset="-128"/>
                <a:ea typeface="BIZ UDPゴシック" panose="020B0400000000000000" pitchFamily="50" charset="-128"/>
              </a:rPr>
              <a:t>処理を進める</a:t>
            </a:r>
            <a:r>
              <a:rPr lang="en-US" altLang="ja-JP" sz="4000" dirty="0">
                <a:latin typeface="BIZ UDPゴシック" panose="020B0400000000000000" pitchFamily="50" charset="-128"/>
                <a:ea typeface="BIZ UDPゴシック" panose="020B0400000000000000" pitchFamily="50" charset="-128"/>
              </a:rPr>
              <a:t>)</a:t>
            </a:r>
          </a:p>
          <a:p>
            <a:pPr marL="0" indent="0">
              <a:buNone/>
            </a:pPr>
            <a:r>
              <a:rPr lang="en-US" altLang="ja-JP" sz="4000" dirty="0">
                <a:latin typeface="BIZ UDPゴシック" panose="020B0400000000000000" pitchFamily="50" charset="-128"/>
                <a:ea typeface="BIZ UDPゴシック" panose="020B0400000000000000" pitchFamily="50" charset="-128"/>
              </a:rPr>
              <a:t>input:&gt;</a:t>
            </a:r>
            <a:r>
              <a:rPr lang="ja-JP" altLang="en-US" sz="4000" dirty="0">
                <a:latin typeface="BIZ UDPゴシック" panose="020B0400000000000000" pitchFamily="50" charset="-128"/>
                <a:ea typeface="BIZ UDPゴシック" panose="020B0400000000000000" pitchFamily="50" charset="-128"/>
              </a:rPr>
              <a:t>で</a:t>
            </a:r>
            <a:r>
              <a:rPr lang="en-US" altLang="ja-JP" sz="4000" dirty="0" err="1">
                <a:latin typeface="BIZ UDPゴシック" panose="020B0400000000000000" pitchFamily="50" charset="-128"/>
                <a:ea typeface="BIZ UDPゴシック" panose="020B0400000000000000" pitchFamily="50" charset="-128"/>
              </a:rPr>
              <a:t>ctrl+c</a:t>
            </a:r>
            <a:endParaRPr lang="en-US" altLang="ja-JP" sz="4000" dirty="0">
              <a:latin typeface="BIZ UDPゴシック" panose="020B0400000000000000" pitchFamily="50" charset="-128"/>
              <a:ea typeface="BIZ UDPゴシック" panose="020B0400000000000000" pitchFamily="50" charset="-128"/>
            </a:endParaRPr>
          </a:p>
          <a:p>
            <a:pPr marL="0" indent="0">
              <a:buNone/>
            </a:pPr>
            <a:r>
              <a:rPr lang="en-US" altLang="ja-JP" sz="4000" dirty="0">
                <a:latin typeface="BIZ UDPゴシック" panose="020B0400000000000000" pitchFamily="50" charset="-128"/>
                <a:ea typeface="BIZ UDPゴシック" panose="020B0400000000000000" pitchFamily="50" charset="-128"/>
              </a:rPr>
              <a:t>fin(</a:t>
            </a:r>
            <a:r>
              <a:rPr lang="ja-JP" altLang="en-US" sz="4000" dirty="0">
                <a:latin typeface="BIZ UDPゴシック" panose="020B0400000000000000" pitchFamily="50" charset="-128"/>
                <a:ea typeface="BIZ UDPゴシック" panose="020B0400000000000000" pitchFamily="50" charset="-128"/>
              </a:rPr>
              <a:t>次の関数へ</a:t>
            </a:r>
            <a:r>
              <a:rPr lang="en-US" altLang="ja-JP" sz="4000" dirty="0">
                <a:latin typeface="BIZ UDPゴシック" panose="020B0400000000000000" pitchFamily="50" charset="-128"/>
                <a:ea typeface="BIZ UDPゴシック" panose="020B0400000000000000" pitchFamily="50" charset="-128"/>
              </a:rPr>
              <a:t>)</a:t>
            </a:r>
          </a:p>
        </p:txBody>
      </p:sp>
    </p:spTree>
    <p:extLst>
      <p:ext uri="{BB962C8B-B14F-4D97-AF65-F5344CB8AC3E}">
        <p14:creationId xmlns:p14="http://schemas.microsoft.com/office/powerpoint/2010/main" val="692747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699B01-231B-CC1B-6FA7-92526C7D0E2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F212FED-42C2-9DF8-4828-CD5BA38B7717}"/>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やってみよう</a:t>
            </a:r>
          </a:p>
        </p:txBody>
      </p:sp>
      <p:sp>
        <p:nvSpPr>
          <p:cNvPr id="3" name="コンテンツ プレースホルダー 2">
            <a:extLst>
              <a:ext uri="{FF2B5EF4-FFF2-40B4-BE49-F238E27FC236}">
                <a16:creationId xmlns:a16="http://schemas.microsoft.com/office/drawing/2014/main" id="{5232D0A1-A91E-99A9-2941-26E84FCA1C54}"/>
              </a:ext>
            </a:extLst>
          </p:cNvPr>
          <p:cNvSpPr>
            <a:spLocks noGrp="1"/>
          </p:cNvSpPr>
          <p:nvPr>
            <p:ph idx="1"/>
          </p:nvPr>
        </p:nvSpPr>
        <p:spPr/>
        <p:txBody>
          <a:bodyPr>
            <a:normAutofit/>
          </a:bodyPr>
          <a:lstStyle/>
          <a:p>
            <a:r>
              <a:rPr lang="ja-JP" altLang="en-US" sz="4000" dirty="0">
                <a:latin typeface="BIZ UDPゴシック" panose="020B0400000000000000" pitchFamily="50" charset="-128"/>
                <a:ea typeface="BIZ UDPゴシック" panose="020B0400000000000000" pitchFamily="50" charset="-128"/>
              </a:rPr>
              <a:t>プログラムが数字の入力を求めるため、</a:t>
            </a:r>
            <a:r>
              <a:rPr lang="en-US" altLang="ja-JP" sz="4000" dirty="0">
                <a:latin typeface="BIZ UDPゴシック" panose="020B0400000000000000" pitchFamily="50" charset="-128"/>
                <a:ea typeface="BIZ UDPゴシック" panose="020B0400000000000000" pitchFamily="50" charset="-128"/>
              </a:rPr>
              <a:t>(</a:t>
            </a:r>
            <a:r>
              <a:rPr lang="ja-JP" altLang="en-US" sz="4000" dirty="0">
                <a:latin typeface="BIZ UDPゴシック" panose="020B0400000000000000" pitchFamily="50" charset="-128"/>
                <a:ea typeface="BIZ UDPゴシック" panose="020B0400000000000000" pitchFamily="50" charset="-128"/>
              </a:rPr>
              <a:t>例えば</a:t>
            </a:r>
            <a:r>
              <a:rPr lang="en-US" altLang="ja-JP" sz="4000" dirty="0">
                <a:latin typeface="BIZ UDPゴシック" panose="020B0400000000000000" pitchFamily="50" charset="-128"/>
                <a:ea typeface="BIZ UDPゴシック" panose="020B0400000000000000" pitchFamily="50" charset="-128"/>
              </a:rPr>
              <a:t>)100</a:t>
            </a:r>
            <a:r>
              <a:rPr lang="ja-JP" altLang="en-US" sz="4000" dirty="0">
                <a:latin typeface="BIZ UDPゴシック" panose="020B0400000000000000" pitchFamily="50" charset="-128"/>
                <a:ea typeface="BIZ UDPゴシック" panose="020B0400000000000000" pitchFamily="50" charset="-128"/>
              </a:rPr>
              <a:t>を入力</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a:latin typeface="BIZ UDPゴシック" panose="020B0400000000000000" pitchFamily="50" charset="-128"/>
                <a:ea typeface="BIZ UDPゴシック" panose="020B0400000000000000" pitchFamily="50" charset="-128"/>
              </a:rPr>
              <a:t>SHELL=/bin/bash</a:t>
            </a:r>
            <a:r>
              <a:rPr lang="ja-JP" altLang="en-US" sz="4000" dirty="0">
                <a:latin typeface="BIZ UDPゴシック" panose="020B0400000000000000" pitchFamily="50" charset="-128"/>
                <a:ea typeface="BIZ UDPゴシック" panose="020B0400000000000000" pitchFamily="50" charset="-128"/>
              </a:rPr>
              <a:t>に到達したら</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a:latin typeface="BIZ UDPゴシック" panose="020B0400000000000000" pitchFamily="50" charset="-128"/>
                <a:ea typeface="BIZ UDPゴシック" panose="020B0400000000000000" pitchFamily="50" charset="-128"/>
              </a:rPr>
              <a:t>(test </a:t>
            </a:r>
            <a:r>
              <a:rPr lang="en-US" altLang="ja-JP" sz="4000" dirty="0" err="1">
                <a:latin typeface="BIZ UDPゴシック" panose="020B0400000000000000" pitchFamily="50" charset="-128"/>
                <a:ea typeface="BIZ UDPゴシック" panose="020B0400000000000000" pitchFamily="50" charset="-128"/>
              </a:rPr>
              <a:t>rax</a:t>
            </a:r>
            <a:r>
              <a:rPr lang="en-US" altLang="ja-JP" sz="4000" dirty="0">
                <a:latin typeface="BIZ UDPゴシック" panose="020B0400000000000000" pitchFamily="50" charset="-128"/>
                <a:ea typeface="BIZ UDPゴシック" panose="020B0400000000000000" pitchFamily="50" charset="-128"/>
              </a:rPr>
              <a:t>, </a:t>
            </a:r>
            <a:r>
              <a:rPr lang="en-US" altLang="ja-JP" sz="4000" dirty="0" err="1">
                <a:latin typeface="BIZ UDPゴシック" panose="020B0400000000000000" pitchFamily="50" charset="-128"/>
                <a:ea typeface="BIZ UDPゴシック" panose="020B0400000000000000" pitchFamily="50" charset="-128"/>
              </a:rPr>
              <a:t>rax</a:t>
            </a:r>
            <a:r>
              <a:rPr lang="en-US" altLang="ja-JP" sz="4000" dirty="0">
                <a:latin typeface="BIZ UDPゴシック" panose="020B0400000000000000" pitchFamily="50" charset="-128"/>
                <a:ea typeface="BIZ UDPゴシック" panose="020B0400000000000000" pitchFamily="50" charset="-128"/>
              </a:rPr>
              <a:t>)</a:t>
            </a:r>
            <a:r>
              <a:rPr lang="ja-JP" altLang="en-US" sz="4000" dirty="0">
                <a:latin typeface="BIZ UDPゴシック" panose="020B0400000000000000" pitchFamily="50" charset="-128"/>
                <a:ea typeface="BIZ UDPゴシック" panose="020B0400000000000000" pitchFamily="50" charset="-128"/>
              </a:rPr>
              <a:t>を操作</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a:latin typeface="BIZ UDPゴシック" panose="020B0400000000000000" pitchFamily="50" charset="-128"/>
                <a:ea typeface="BIZ UDPゴシック" panose="020B0400000000000000" pitchFamily="50" charset="-128"/>
              </a:rPr>
              <a:t>set $</a:t>
            </a:r>
            <a:r>
              <a:rPr lang="en-US" altLang="ja-JP" sz="4000" dirty="0" err="1">
                <a:latin typeface="BIZ UDPゴシック" panose="020B0400000000000000" pitchFamily="50" charset="-128"/>
                <a:ea typeface="BIZ UDPゴシック" panose="020B0400000000000000" pitchFamily="50" charset="-128"/>
              </a:rPr>
              <a:t>rax</a:t>
            </a:r>
            <a:r>
              <a:rPr lang="en-US" altLang="ja-JP" sz="4000" dirty="0">
                <a:latin typeface="BIZ UDPゴシック" panose="020B0400000000000000" pitchFamily="50" charset="-128"/>
                <a:ea typeface="BIZ UDPゴシック" panose="020B0400000000000000" pitchFamily="50" charset="-128"/>
              </a:rPr>
              <a:t>=0</a:t>
            </a:r>
          </a:p>
          <a:p>
            <a:r>
              <a:rPr lang="en-US" altLang="ja-JP" sz="4000" dirty="0">
                <a:latin typeface="BIZ UDPゴシック" panose="020B0400000000000000" pitchFamily="50" charset="-128"/>
                <a:ea typeface="BIZ UDPゴシック" panose="020B0400000000000000" pitchFamily="50" charset="-128"/>
              </a:rPr>
              <a:t>continue</a:t>
            </a:r>
          </a:p>
        </p:txBody>
      </p:sp>
    </p:spTree>
    <p:extLst>
      <p:ext uri="{BB962C8B-B14F-4D97-AF65-F5344CB8AC3E}">
        <p14:creationId xmlns:p14="http://schemas.microsoft.com/office/powerpoint/2010/main" val="3176895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CEE8FE-DFA0-3175-A379-40B31E4E21F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B6A8F77-4AD9-1FDE-395B-72C72E8C3007}"/>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やってみよう</a:t>
            </a:r>
          </a:p>
        </p:txBody>
      </p:sp>
      <p:sp>
        <p:nvSpPr>
          <p:cNvPr id="3" name="コンテンツ プレースホルダー 2">
            <a:extLst>
              <a:ext uri="{FF2B5EF4-FFF2-40B4-BE49-F238E27FC236}">
                <a16:creationId xmlns:a16="http://schemas.microsoft.com/office/drawing/2014/main" id="{29251223-625E-330A-932D-5C5A45454C17}"/>
              </a:ext>
            </a:extLst>
          </p:cNvPr>
          <p:cNvSpPr>
            <a:spLocks noGrp="1"/>
          </p:cNvSpPr>
          <p:nvPr>
            <p:ph idx="1"/>
          </p:nvPr>
        </p:nvSpPr>
        <p:spPr/>
        <p:txBody>
          <a:bodyPr>
            <a:normAutofit/>
          </a:bodyPr>
          <a:lstStyle/>
          <a:p>
            <a:r>
              <a:rPr lang="en-US" altLang="ja-JP" sz="4000" dirty="0">
                <a:latin typeface="BIZ UDPゴシック" panose="020B0400000000000000" pitchFamily="50" charset="-128"/>
                <a:ea typeface="BIZ UDPゴシック" panose="020B0400000000000000" pitchFamily="50" charset="-128"/>
              </a:rPr>
              <a:t>fin</a:t>
            </a:r>
            <a:r>
              <a:rPr lang="ja-JP" altLang="en-US" sz="4000" dirty="0">
                <a:latin typeface="BIZ UDPゴシック" panose="020B0400000000000000" pitchFamily="50" charset="-128"/>
                <a:ea typeface="BIZ UDPゴシック" panose="020B0400000000000000" pitchFamily="50" charset="-128"/>
              </a:rPr>
              <a:t>でステップ実行</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a:latin typeface="BIZ UDPゴシック" panose="020B0400000000000000" pitchFamily="50" charset="-128"/>
                <a:ea typeface="BIZ UDPゴシック" panose="020B0400000000000000" pitchFamily="50" charset="-128"/>
              </a:rPr>
              <a:t>1</a:t>
            </a:r>
            <a:r>
              <a:rPr lang="ja-JP" altLang="en-US" sz="4000" dirty="0">
                <a:latin typeface="BIZ UDPゴシック" panose="020B0400000000000000" pitchFamily="50" charset="-128"/>
                <a:ea typeface="BIZ UDPゴシック" panose="020B0400000000000000" pitchFamily="50" charset="-128"/>
              </a:rPr>
              <a:t>で文字列が出力</a:t>
            </a:r>
            <a:endParaRPr lang="en-US" altLang="ja-JP" sz="4000" dirty="0">
              <a:latin typeface="BIZ UDPゴシック" panose="020B0400000000000000" pitchFamily="50" charset="-128"/>
              <a:ea typeface="BIZ UDPゴシック" panose="020B0400000000000000" pitchFamily="50" charset="-128"/>
            </a:endParaRPr>
          </a:p>
          <a:p>
            <a:endParaRPr lang="en-US" altLang="ja-JP" sz="4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86083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7FF982-6FF3-9C43-5FCD-5624EE6BB76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82B7946-5B4C-E8FE-6B9E-CA702B52ED63}"/>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やってみよう</a:t>
            </a:r>
          </a:p>
        </p:txBody>
      </p:sp>
      <p:sp>
        <p:nvSpPr>
          <p:cNvPr id="3" name="コンテンツ プレースホルダー 2">
            <a:extLst>
              <a:ext uri="{FF2B5EF4-FFF2-40B4-BE49-F238E27FC236}">
                <a16:creationId xmlns:a16="http://schemas.microsoft.com/office/drawing/2014/main" id="{65B11AB6-5AA3-6643-4F8A-22DFACB4327A}"/>
              </a:ext>
            </a:extLst>
          </p:cNvPr>
          <p:cNvSpPr>
            <a:spLocks noGrp="1"/>
          </p:cNvSpPr>
          <p:nvPr>
            <p:ph idx="1"/>
          </p:nvPr>
        </p:nvSpPr>
        <p:spPr/>
        <p:txBody>
          <a:bodyPr>
            <a:normAutofit/>
          </a:bodyPr>
          <a:lstStyle/>
          <a:p>
            <a:r>
              <a:rPr lang="ja-JP" altLang="en-US" sz="4000" dirty="0">
                <a:latin typeface="BIZ UDPゴシック" panose="020B0400000000000000" pitchFamily="50" charset="-128"/>
                <a:ea typeface="BIZ UDPゴシック" panose="020B0400000000000000" pitchFamily="50" charset="-128"/>
              </a:rPr>
              <a:t>表層解析→静的解析→動的解析</a:t>
            </a:r>
            <a:endParaRPr lang="en-US" altLang="ja-JP" sz="4000" dirty="0">
              <a:latin typeface="BIZ UDPゴシック" panose="020B0400000000000000" pitchFamily="50" charset="-128"/>
              <a:ea typeface="BIZ UDPゴシック" panose="020B0400000000000000" pitchFamily="50" charset="-128"/>
            </a:endParaRPr>
          </a:p>
          <a:p>
            <a:endParaRPr lang="en-US" altLang="ja-JP" sz="4000" dirty="0">
              <a:latin typeface="BIZ UDPゴシック" panose="020B0400000000000000" pitchFamily="50" charset="-128"/>
              <a:ea typeface="BIZ UDPゴシック" panose="020B0400000000000000" pitchFamily="50" charset="-128"/>
            </a:endParaRPr>
          </a:p>
          <a:p>
            <a:r>
              <a:rPr lang="ja-JP" altLang="en-US" sz="4000">
                <a:latin typeface="BIZ UDPゴシック" panose="020B0400000000000000" pitchFamily="50" charset="-128"/>
                <a:ea typeface="BIZ UDPゴシック" panose="020B0400000000000000" pitchFamily="50" charset="-128"/>
              </a:rPr>
              <a:t>プログラムが何をしているかを理解することが重要</a:t>
            </a:r>
            <a:endParaRPr lang="en-US" altLang="ja-JP" sz="4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187230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AD5519-FAFD-089B-0E46-666C8872FC9F}"/>
              </a:ext>
            </a:extLst>
          </p:cNvPr>
          <p:cNvSpPr>
            <a:spLocks noGrp="1"/>
          </p:cNvSpPr>
          <p:nvPr>
            <p:ph type="title"/>
          </p:nvPr>
        </p:nvSpPr>
        <p:spPr/>
        <p:txBody>
          <a:bodyPr/>
          <a:lstStyle/>
          <a:p>
            <a:r>
              <a:rPr lang="en-US" altLang="ja-JP" dirty="0">
                <a:latin typeface="BIZ UDPゴシック" panose="020B0400000000000000" pitchFamily="50" charset="-128"/>
                <a:ea typeface="BIZ UDPゴシック" panose="020B0400000000000000" pitchFamily="50" charset="-128"/>
              </a:rPr>
              <a:t>Reverse Engineering</a:t>
            </a:r>
            <a:r>
              <a:rPr lang="ja-JP" altLang="en-US" dirty="0">
                <a:latin typeface="BIZ UDPゴシック" panose="020B0400000000000000" pitchFamily="50" charset="-128"/>
                <a:ea typeface="BIZ UDPゴシック" panose="020B0400000000000000" pitchFamily="50" charset="-128"/>
              </a:rPr>
              <a:t>（リバースエンジニアリング）とは？</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021641C2-61F3-C802-773D-FFE4AFCF1790}"/>
              </a:ext>
            </a:extLst>
          </p:cNvPr>
          <p:cNvSpPr>
            <a:spLocks noGrp="1"/>
          </p:cNvSpPr>
          <p:nvPr>
            <p:ph idx="1"/>
          </p:nvPr>
        </p:nvSpPr>
        <p:spPr/>
        <p:txBody>
          <a:bodyPr>
            <a:normAutofit/>
          </a:bodyPr>
          <a:lstStyle/>
          <a:p>
            <a:r>
              <a:rPr kumimoji="1" lang="ja-JP" altLang="en-US" sz="4000" dirty="0">
                <a:latin typeface="BIZ UDPゴシック" panose="020B0400000000000000" pitchFamily="50" charset="-128"/>
                <a:ea typeface="BIZ UDPゴシック" panose="020B0400000000000000" pitchFamily="50" charset="-128"/>
              </a:rPr>
              <a:t>プログラムの動作や仕組みを解析する技術</a:t>
            </a:r>
            <a:endParaRPr kumimoji="1" lang="en-US" altLang="ja-JP" sz="4000" dirty="0">
              <a:latin typeface="BIZ UDPゴシック" panose="020B0400000000000000" pitchFamily="50" charset="-128"/>
              <a:ea typeface="BIZ UDPゴシック" panose="020B0400000000000000" pitchFamily="50" charset="-128"/>
            </a:endParaRPr>
          </a:p>
          <a:p>
            <a:endParaRPr lang="en-US" altLang="ja-JP" sz="4000" dirty="0">
              <a:latin typeface="BIZ UDPゴシック" panose="020B0400000000000000" pitchFamily="50" charset="-128"/>
              <a:ea typeface="BIZ UDPゴシック" panose="020B0400000000000000" pitchFamily="50" charset="-128"/>
            </a:endParaRPr>
          </a:p>
          <a:p>
            <a:r>
              <a:rPr kumimoji="1" lang="ja-JP" altLang="en-US" sz="4000" dirty="0">
                <a:latin typeface="BIZ UDPゴシック" panose="020B0400000000000000" pitchFamily="50" charset="-128"/>
                <a:ea typeface="BIZ UDPゴシック" panose="020B0400000000000000" pitchFamily="50" charset="-128"/>
              </a:rPr>
              <a:t>バグ修正、脆弱性発見、マルウェア解析、</a:t>
            </a:r>
            <a:r>
              <a:rPr kumimoji="1" lang="en-US" altLang="ja-JP" sz="4000" dirty="0">
                <a:latin typeface="BIZ UDPゴシック" panose="020B0400000000000000" pitchFamily="50" charset="-128"/>
                <a:ea typeface="BIZ UDPゴシック" panose="020B0400000000000000" pitchFamily="50" charset="-128"/>
              </a:rPr>
              <a:t>CTF</a:t>
            </a:r>
            <a:r>
              <a:rPr kumimoji="1" lang="ja-JP" altLang="en-US" sz="4000" dirty="0">
                <a:latin typeface="BIZ UDPゴシック" panose="020B0400000000000000" pitchFamily="50" charset="-128"/>
                <a:ea typeface="BIZ UDPゴシック" panose="020B0400000000000000" pitchFamily="50" charset="-128"/>
              </a:rPr>
              <a:t>で使われる</a:t>
            </a:r>
            <a:endParaRPr kumimoji="1" lang="en-US" altLang="ja-JP" sz="4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79365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F4D903-68B1-F3CE-4075-43169D61A50D}"/>
            </a:ext>
          </a:extLst>
        </p:cNvPr>
        <p:cNvGrpSpPr/>
        <p:nvPr/>
      </p:nvGrpSpPr>
      <p:grpSpPr>
        <a:xfrm>
          <a:off x="0" y="0"/>
          <a:ext cx="0" cy="0"/>
          <a:chOff x="0" y="0"/>
          <a:chExt cx="0" cy="0"/>
        </a:xfrm>
      </p:grpSpPr>
      <p:pic>
        <p:nvPicPr>
          <p:cNvPr id="2050" name="Picture 2">
            <a:extLst>
              <a:ext uri="{FF2B5EF4-FFF2-40B4-BE49-F238E27FC236}">
                <a16:creationId xmlns:a16="http://schemas.microsoft.com/office/drawing/2014/main" id="{1F895496-2338-1C72-D795-18471E068F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6909" y="182418"/>
            <a:ext cx="6675582" cy="6675582"/>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a:extLst>
              <a:ext uri="{FF2B5EF4-FFF2-40B4-BE49-F238E27FC236}">
                <a16:creationId xmlns:a16="http://schemas.microsoft.com/office/drawing/2014/main" id="{73AE8AA5-D01E-688A-0CF3-315371BEDDD5}"/>
              </a:ext>
            </a:extLst>
          </p:cNvPr>
          <p:cNvSpPr>
            <a:spLocks noGrp="1"/>
          </p:cNvSpPr>
          <p:nvPr>
            <p:ph type="title"/>
          </p:nvPr>
        </p:nvSpPr>
        <p:spPr/>
        <p:txBody>
          <a:bodyPr/>
          <a:lstStyle/>
          <a:p>
            <a:r>
              <a:rPr lang="ja-JP" altLang="en-US" dirty="0">
                <a:latin typeface="BIZ UDPゴシック" panose="020B0400000000000000" pitchFamily="50" charset="-128"/>
                <a:ea typeface="BIZ UDPゴシック" panose="020B0400000000000000" pitchFamily="50" charset="-128"/>
              </a:rPr>
              <a:t>どんなツールが使われる？</a:t>
            </a:r>
            <a:r>
              <a:rPr lang="en-US" altLang="ja-JP" dirty="0" err="1">
                <a:latin typeface="BIZ UDPゴシック" panose="020B0400000000000000" pitchFamily="50" charset="-128"/>
                <a:ea typeface="BIZ UDPゴシック" panose="020B0400000000000000" pitchFamily="50" charset="-128"/>
              </a:rPr>
              <a:t>Ghidra</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43307CD1-8A3B-29B4-7FE5-A3BA128223A0}"/>
              </a:ext>
            </a:extLst>
          </p:cNvPr>
          <p:cNvSpPr>
            <a:spLocks noGrp="1"/>
          </p:cNvSpPr>
          <p:nvPr>
            <p:ph idx="1"/>
          </p:nvPr>
        </p:nvSpPr>
        <p:spPr/>
        <p:txBody>
          <a:bodyPr>
            <a:normAutofit/>
          </a:bodyPr>
          <a:lstStyle/>
          <a:p>
            <a:r>
              <a:rPr kumimoji="1" lang="ja-JP" altLang="en-US" sz="4000" dirty="0">
                <a:latin typeface="BIZ UDPゴシック" panose="020B0400000000000000" pitchFamily="50" charset="-128"/>
                <a:ea typeface="BIZ UDPゴシック" panose="020B0400000000000000" pitchFamily="50" charset="-128"/>
              </a:rPr>
              <a:t>デコンパイラツールとしてとくに有名</a:t>
            </a:r>
            <a:endParaRPr kumimoji="1" lang="en-US" altLang="ja-JP" sz="4000" dirty="0">
              <a:latin typeface="BIZ UDPゴシック" panose="020B0400000000000000" pitchFamily="50" charset="-128"/>
              <a:ea typeface="BIZ UDPゴシック" panose="020B0400000000000000" pitchFamily="50" charset="-128"/>
            </a:endParaRPr>
          </a:p>
          <a:p>
            <a:pPr marL="0" indent="0">
              <a:buNone/>
            </a:pPr>
            <a:r>
              <a:rPr lang="en-US" altLang="ja-JP" sz="4000" dirty="0">
                <a:latin typeface="BIZ UDPゴシック" panose="020B0400000000000000" pitchFamily="50" charset="-128"/>
                <a:ea typeface="BIZ UDPゴシック" panose="020B0400000000000000" pitchFamily="50" charset="-128"/>
              </a:rPr>
              <a:t>C</a:t>
            </a:r>
            <a:r>
              <a:rPr lang="ja-JP" altLang="en-US" sz="4000" dirty="0">
                <a:latin typeface="BIZ UDPゴシック" panose="020B0400000000000000" pitchFamily="50" charset="-128"/>
                <a:ea typeface="BIZ UDPゴシック" panose="020B0400000000000000" pitchFamily="50" charset="-128"/>
              </a:rPr>
              <a:t>っぽいコードを出してくれる</a:t>
            </a:r>
            <a:endParaRPr kumimoji="1" lang="en-US" altLang="ja-JP" sz="4000" dirty="0">
              <a:latin typeface="BIZ UDPゴシック" panose="020B0400000000000000" pitchFamily="50" charset="-128"/>
              <a:ea typeface="BIZ UDPゴシック" panose="020B0400000000000000" pitchFamily="50" charset="-128"/>
            </a:endParaRPr>
          </a:p>
          <a:p>
            <a:endParaRPr lang="en-US" altLang="ja-JP" sz="4000" dirty="0">
              <a:latin typeface="BIZ UDPゴシック" panose="020B0400000000000000" pitchFamily="50" charset="-128"/>
              <a:ea typeface="BIZ UDPゴシック" panose="020B0400000000000000" pitchFamily="50" charset="-128"/>
            </a:endParaRPr>
          </a:p>
          <a:p>
            <a:r>
              <a:rPr kumimoji="1" lang="ja-JP" altLang="en-US" sz="4000" dirty="0">
                <a:latin typeface="BIZ UDPゴシック" panose="020B0400000000000000" pitchFamily="50" charset="-128"/>
                <a:ea typeface="BIZ UDPゴシック" panose="020B0400000000000000" pitchFamily="50" charset="-128"/>
              </a:rPr>
              <a:t>様々なアーキテクチャのバイナリを解析することができ、構造をツリー構造で表示してくれる</a:t>
            </a:r>
            <a:endParaRPr kumimoji="1" lang="en-US" altLang="ja-JP" sz="4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21939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3361DC-4C94-94E4-705F-9685E179333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1CFAD4C-1B06-621D-143F-9E04ABC0FD75}"/>
              </a:ext>
            </a:extLst>
          </p:cNvPr>
          <p:cNvSpPr>
            <a:spLocks noGrp="1"/>
          </p:cNvSpPr>
          <p:nvPr>
            <p:ph type="title"/>
          </p:nvPr>
        </p:nvSpPr>
        <p:spPr/>
        <p:txBody>
          <a:bodyPr/>
          <a:lstStyle/>
          <a:p>
            <a:r>
              <a:rPr lang="ja-JP" altLang="en-US" dirty="0">
                <a:latin typeface="BIZ UDPゴシック" panose="020B0400000000000000" pitchFamily="50" charset="-128"/>
                <a:ea typeface="BIZ UDPゴシック" panose="020B0400000000000000" pitchFamily="50" charset="-128"/>
              </a:rPr>
              <a:t>どんなツールが使われる？</a:t>
            </a:r>
            <a:r>
              <a:rPr lang="en-US" altLang="ja-JP" dirty="0">
                <a:latin typeface="BIZ UDPゴシック" panose="020B0400000000000000" pitchFamily="50" charset="-128"/>
                <a:ea typeface="BIZ UDPゴシック" panose="020B0400000000000000" pitchFamily="50" charset="-128"/>
              </a:rPr>
              <a:t>IDA pro</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5D154767-F449-909F-3A3E-9D896E118A1B}"/>
              </a:ext>
            </a:extLst>
          </p:cNvPr>
          <p:cNvSpPr>
            <a:spLocks noGrp="1"/>
          </p:cNvSpPr>
          <p:nvPr>
            <p:ph idx="1"/>
          </p:nvPr>
        </p:nvSpPr>
        <p:spPr/>
        <p:txBody>
          <a:bodyPr>
            <a:normAutofit/>
          </a:bodyPr>
          <a:lstStyle/>
          <a:p>
            <a:r>
              <a:rPr kumimoji="1" lang="ja-JP" altLang="en-US" sz="4000" dirty="0">
                <a:latin typeface="BIZ UDPゴシック" panose="020B0400000000000000" pitchFamily="50" charset="-128"/>
                <a:ea typeface="BIZ UDPゴシック" panose="020B0400000000000000" pitchFamily="50" charset="-128"/>
              </a:rPr>
              <a:t>逆アセンブルツールとしてとくに有名</a:t>
            </a:r>
            <a:endParaRPr kumimoji="1" lang="en-US" altLang="ja-JP" sz="4000" dirty="0">
              <a:latin typeface="BIZ UDPゴシック" panose="020B0400000000000000" pitchFamily="50" charset="-128"/>
              <a:ea typeface="BIZ UDPゴシック" panose="020B0400000000000000" pitchFamily="50" charset="-128"/>
            </a:endParaRPr>
          </a:p>
          <a:p>
            <a:endParaRPr lang="en-US" altLang="ja-JP" sz="4000" dirty="0">
              <a:latin typeface="BIZ UDPゴシック" panose="020B0400000000000000" pitchFamily="50" charset="-128"/>
              <a:ea typeface="BIZ UDPゴシック" panose="020B0400000000000000" pitchFamily="50" charset="-128"/>
            </a:endParaRPr>
          </a:p>
          <a:p>
            <a:r>
              <a:rPr kumimoji="1" lang="ja-JP" altLang="en-US" sz="4000" dirty="0">
                <a:latin typeface="BIZ UDPゴシック" panose="020B0400000000000000" pitchFamily="50" charset="-128"/>
                <a:ea typeface="BIZ UDPゴシック" panose="020B0400000000000000" pitchFamily="50" charset="-128"/>
              </a:rPr>
              <a:t>視覚表現、パッチ処理など動的解析やバイナリファイルに変更を加える操作でも大活躍</a:t>
            </a:r>
            <a:endParaRPr kumimoji="1" lang="en-US" altLang="ja-JP" sz="4000" dirty="0">
              <a:latin typeface="BIZ UDPゴシック" panose="020B0400000000000000" pitchFamily="50" charset="-128"/>
              <a:ea typeface="BIZ UDPゴシック" panose="020B0400000000000000" pitchFamily="50" charset="-128"/>
            </a:endParaRPr>
          </a:p>
          <a:p>
            <a:r>
              <a:rPr kumimoji="1" lang="ja-JP" altLang="en-US" sz="4000" dirty="0">
                <a:latin typeface="BIZ UDPゴシック" panose="020B0400000000000000" pitchFamily="50" charset="-128"/>
                <a:ea typeface="BIZ UDPゴシック" panose="020B0400000000000000" pitchFamily="50" charset="-128"/>
              </a:rPr>
              <a:t>有料</a:t>
            </a:r>
            <a:endParaRPr kumimoji="1" lang="en-US" altLang="ja-JP" sz="4000" dirty="0">
              <a:latin typeface="BIZ UDPゴシック" panose="020B0400000000000000" pitchFamily="50" charset="-128"/>
              <a:ea typeface="BIZ UDPゴシック" panose="020B0400000000000000" pitchFamily="50" charset="-128"/>
            </a:endParaRPr>
          </a:p>
        </p:txBody>
      </p:sp>
      <p:pic>
        <p:nvPicPr>
          <p:cNvPr id="3074" name="Picture 2">
            <a:extLst>
              <a:ext uri="{FF2B5EF4-FFF2-40B4-BE49-F238E27FC236}">
                <a16:creationId xmlns:a16="http://schemas.microsoft.com/office/drawing/2014/main" id="{430F64FF-7E87-C99C-D540-AF6678D88B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5154" y="4662326"/>
            <a:ext cx="1776846" cy="2195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5566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AD530B-954B-6BD2-9BC1-DC2164D44ED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00D3BBD-7B84-5EE3-BF43-F1F7A82DFB0F}"/>
              </a:ext>
            </a:extLst>
          </p:cNvPr>
          <p:cNvSpPr>
            <a:spLocks noGrp="1"/>
          </p:cNvSpPr>
          <p:nvPr>
            <p:ph type="title"/>
          </p:nvPr>
        </p:nvSpPr>
        <p:spPr/>
        <p:txBody>
          <a:bodyPr/>
          <a:lstStyle/>
          <a:p>
            <a:r>
              <a:rPr lang="ja-JP" altLang="en-US" dirty="0">
                <a:latin typeface="BIZ UDPゴシック" panose="020B0400000000000000" pitchFamily="50" charset="-128"/>
                <a:ea typeface="BIZ UDPゴシック" panose="020B0400000000000000" pitchFamily="50" charset="-128"/>
              </a:rPr>
              <a:t>どんなツールが使われる？</a:t>
            </a:r>
            <a:r>
              <a:rPr lang="en-US" altLang="ja-JP" dirty="0" err="1">
                <a:latin typeface="BIZ UDPゴシック" panose="020B0400000000000000" pitchFamily="50" charset="-128"/>
                <a:ea typeface="BIZ UDPゴシック" panose="020B0400000000000000" pitchFamily="50" charset="-128"/>
              </a:rPr>
              <a:t>linux</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E7EFF333-6557-17CE-4F4A-BB6221C692AB}"/>
              </a:ext>
            </a:extLst>
          </p:cNvPr>
          <p:cNvSpPr>
            <a:spLocks noGrp="1"/>
          </p:cNvSpPr>
          <p:nvPr>
            <p:ph idx="1"/>
          </p:nvPr>
        </p:nvSpPr>
        <p:spPr/>
        <p:txBody>
          <a:bodyPr>
            <a:normAutofit/>
          </a:bodyPr>
          <a:lstStyle/>
          <a:p>
            <a:r>
              <a:rPr kumimoji="1" lang="en-US" altLang="ja-JP" sz="4000" dirty="0">
                <a:latin typeface="BIZ UDPゴシック" panose="020B0400000000000000" pitchFamily="50" charset="-128"/>
                <a:ea typeface="BIZ UDPゴシック" panose="020B0400000000000000" pitchFamily="50" charset="-128"/>
              </a:rPr>
              <a:t>strings</a:t>
            </a:r>
            <a:r>
              <a:rPr kumimoji="1" lang="ja-JP" altLang="en-US" sz="4000" dirty="0">
                <a:latin typeface="BIZ UDPゴシック" panose="020B0400000000000000" pitchFamily="50" charset="-128"/>
                <a:ea typeface="BIZ UDPゴシック" panose="020B0400000000000000" pitchFamily="50" charset="-128"/>
              </a:rPr>
              <a:t>や</a:t>
            </a:r>
            <a:r>
              <a:rPr kumimoji="1" lang="en-US" altLang="ja-JP" sz="4000" dirty="0" err="1">
                <a:latin typeface="BIZ UDPゴシック" panose="020B0400000000000000" pitchFamily="50" charset="-128"/>
                <a:ea typeface="BIZ UDPゴシック" panose="020B0400000000000000" pitchFamily="50" charset="-128"/>
              </a:rPr>
              <a:t>gdb,</a:t>
            </a:r>
            <a:r>
              <a:rPr lang="en-US" altLang="ja-JP" sz="4000" dirty="0" err="1">
                <a:latin typeface="BIZ UDPゴシック" panose="020B0400000000000000" pitchFamily="50" charset="-128"/>
                <a:ea typeface="BIZ UDPゴシック" panose="020B0400000000000000" pitchFamily="50" charset="-128"/>
              </a:rPr>
              <a:t>ltrace</a:t>
            </a:r>
            <a:r>
              <a:rPr lang="en-US" altLang="ja-JP" sz="4000" dirty="0">
                <a:latin typeface="BIZ UDPゴシック" panose="020B0400000000000000" pitchFamily="50" charset="-128"/>
                <a:ea typeface="BIZ UDPゴシック" panose="020B0400000000000000" pitchFamily="50" charset="-128"/>
              </a:rPr>
              <a:t>(</a:t>
            </a:r>
            <a:r>
              <a:rPr lang="ja-JP" altLang="en-US" sz="4000" dirty="0">
                <a:latin typeface="BIZ UDPゴシック" panose="020B0400000000000000" pitchFamily="50" charset="-128"/>
                <a:ea typeface="BIZ UDPゴシック" panose="020B0400000000000000" pitchFamily="50" charset="-128"/>
              </a:rPr>
              <a:t>ライブラリ関数呼び出しを追跡</a:t>
            </a:r>
            <a:r>
              <a:rPr lang="en-US" altLang="ja-JP" sz="4000" dirty="0">
                <a:latin typeface="BIZ UDPゴシック" panose="020B0400000000000000" pitchFamily="50" charset="-128"/>
                <a:ea typeface="BIZ UDPゴシック" panose="020B0400000000000000" pitchFamily="50" charset="-128"/>
              </a:rPr>
              <a:t>),</a:t>
            </a:r>
            <a:r>
              <a:rPr lang="en-US" altLang="ja-JP" sz="4000" dirty="0" err="1">
                <a:latin typeface="BIZ UDPゴシック" panose="020B0400000000000000" pitchFamily="50" charset="-128"/>
                <a:ea typeface="BIZ UDPゴシック" panose="020B0400000000000000" pitchFamily="50" charset="-128"/>
              </a:rPr>
              <a:t>strace</a:t>
            </a:r>
            <a:r>
              <a:rPr lang="en-US" altLang="ja-JP" sz="4000" dirty="0">
                <a:latin typeface="BIZ UDPゴシック" panose="020B0400000000000000" pitchFamily="50" charset="-128"/>
                <a:ea typeface="BIZ UDPゴシック" panose="020B0400000000000000" pitchFamily="50" charset="-128"/>
              </a:rPr>
              <a:t>(</a:t>
            </a:r>
            <a:r>
              <a:rPr lang="ja-JP" altLang="en-US" sz="4000" dirty="0">
                <a:latin typeface="BIZ UDPゴシック" panose="020B0400000000000000" pitchFamily="50" charset="-128"/>
                <a:ea typeface="BIZ UDPゴシック" panose="020B0400000000000000" pitchFamily="50" charset="-128"/>
              </a:rPr>
              <a:t>システムコールを追跡</a:t>
            </a:r>
            <a:r>
              <a:rPr lang="en-US" altLang="ja-JP" sz="4000" dirty="0">
                <a:latin typeface="BIZ UDPゴシック" panose="020B0400000000000000" pitchFamily="50" charset="-128"/>
                <a:ea typeface="BIZ UDPゴシック" panose="020B0400000000000000" pitchFamily="50" charset="-128"/>
              </a:rPr>
              <a:t>)</a:t>
            </a:r>
            <a:r>
              <a:rPr lang="ja-JP" altLang="en-US" sz="4000" dirty="0">
                <a:latin typeface="BIZ UDPゴシック" panose="020B0400000000000000" pitchFamily="50" charset="-128"/>
                <a:ea typeface="BIZ UDPゴシック" panose="020B0400000000000000" pitchFamily="50" charset="-128"/>
              </a:rPr>
              <a:t>などの</a:t>
            </a:r>
            <a:r>
              <a:rPr lang="en-US" altLang="ja-JP" sz="4000" dirty="0">
                <a:latin typeface="BIZ UDPゴシック" panose="020B0400000000000000" pitchFamily="50" charset="-128"/>
                <a:ea typeface="BIZ UDPゴシック" panose="020B0400000000000000" pitchFamily="50" charset="-128"/>
              </a:rPr>
              <a:t>CUI</a:t>
            </a:r>
            <a:r>
              <a:rPr lang="ja-JP" altLang="en-US" sz="4000" dirty="0">
                <a:latin typeface="BIZ UDPゴシック" panose="020B0400000000000000" pitchFamily="50" charset="-128"/>
                <a:ea typeface="BIZ UDPゴシック" panose="020B0400000000000000" pitchFamily="50" charset="-128"/>
              </a:rPr>
              <a:t>ツール</a:t>
            </a:r>
            <a:endParaRPr lang="en-US" altLang="ja-JP" sz="4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03936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A75C30-0C45-4E2F-DA0E-38227D15081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FE53BE4-1A8D-443B-83D1-4B65F0EE635C}"/>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やってみよう</a:t>
            </a:r>
          </a:p>
        </p:txBody>
      </p:sp>
      <p:sp>
        <p:nvSpPr>
          <p:cNvPr id="3" name="コンテンツ プレースホルダー 2">
            <a:extLst>
              <a:ext uri="{FF2B5EF4-FFF2-40B4-BE49-F238E27FC236}">
                <a16:creationId xmlns:a16="http://schemas.microsoft.com/office/drawing/2014/main" id="{EB173799-0AB2-25B8-5D78-7260FEB81FF9}"/>
              </a:ext>
            </a:extLst>
          </p:cNvPr>
          <p:cNvSpPr>
            <a:spLocks noGrp="1"/>
          </p:cNvSpPr>
          <p:nvPr>
            <p:ph idx="1"/>
          </p:nvPr>
        </p:nvSpPr>
        <p:spPr/>
        <p:txBody>
          <a:bodyPr>
            <a:normAutofit/>
          </a:bodyPr>
          <a:lstStyle/>
          <a:p>
            <a:r>
              <a:rPr lang="ja-JP" altLang="en-US" sz="4000" dirty="0">
                <a:latin typeface="BIZ UDPゴシック" panose="020B0400000000000000" pitchFamily="50" charset="-128"/>
                <a:ea typeface="BIZ UDPゴシック" panose="020B0400000000000000" pitchFamily="50" charset="-128"/>
              </a:rPr>
              <a:t>このファイルを解析</a:t>
            </a:r>
            <a:endParaRPr lang="en-US" altLang="ja-JP" sz="4000" dirty="0">
              <a:latin typeface="BIZ UDPゴシック" panose="020B0400000000000000" pitchFamily="50" charset="-128"/>
              <a:ea typeface="BIZ UDPゴシック" panose="020B0400000000000000" pitchFamily="50" charset="-128"/>
            </a:endParaRPr>
          </a:p>
          <a:p>
            <a:endParaRPr lang="en-US" altLang="ja-JP" sz="4000" dirty="0">
              <a:latin typeface="BIZ UDPゴシック" panose="020B0400000000000000" pitchFamily="50" charset="-128"/>
              <a:ea typeface="BIZ UDPゴシック" panose="020B0400000000000000" pitchFamily="50" charset="-128"/>
            </a:endParaRPr>
          </a:p>
        </p:txBody>
      </p:sp>
      <p:pic>
        <p:nvPicPr>
          <p:cNvPr id="5" name="図 4">
            <a:extLst>
              <a:ext uri="{FF2B5EF4-FFF2-40B4-BE49-F238E27FC236}">
                <a16:creationId xmlns:a16="http://schemas.microsoft.com/office/drawing/2014/main" id="{38FC063B-9201-AACA-D865-91BD203A09E3}"/>
              </a:ext>
            </a:extLst>
          </p:cNvPr>
          <p:cNvPicPr>
            <a:picLocks noChangeAspect="1"/>
          </p:cNvPicPr>
          <p:nvPr/>
        </p:nvPicPr>
        <p:blipFill>
          <a:blip r:embed="rId2"/>
          <a:stretch>
            <a:fillRect/>
          </a:stretch>
        </p:blipFill>
        <p:spPr>
          <a:xfrm>
            <a:off x="7884785" y="2204990"/>
            <a:ext cx="2629267" cy="2743583"/>
          </a:xfrm>
          <a:prstGeom prst="rect">
            <a:avLst/>
          </a:prstGeom>
        </p:spPr>
      </p:pic>
    </p:spTree>
    <p:extLst>
      <p:ext uri="{BB962C8B-B14F-4D97-AF65-F5344CB8AC3E}">
        <p14:creationId xmlns:p14="http://schemas.microsoft.com/office/powerpoint/2010/main" val="806882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DA7502-F9E8-2938-BF06-136A6BCF44E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A262E12-A496-AB3B-D3B5-9F2D75C59440}"/>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やってみよう</a:t>
            </a:r>
          </a:p>
        </p:txBody>
      </p:sp>
      <p:sp>
        <p:nvSpPr>
          <p:cNvPr id="3" name="コンテンツ プレースホルダー 2">
            <a:extLst>
              <a:ext uri="{FF2B5EF4-FFF2-40B4-BE49-F238E27FC236}">
                <a16:creationId xmlns:a16="http://schemas.microsoft.com/office/drawing/2014/main" id="{621A894F-013F-2ACD-2055-10E4376A912D}"/>
              </a:ext>
            </a:extLst>
          </p:cNvPr>
          <p:cNvSpPr>
            <a:spLocks noGrp="1"/>
          </p:cNvSpPr>
          <p:nvPr>
            <p:ph idx="1"/>
          </p:nvPr>
        </p:nvSpPr>
        <p:spPr/>
        <p:txBody>
          <a:bodyPr>
            <a:normAutofit/>
          </a:bodyPr>
          <a:lstStyle/>
          <a:p>
            <a:r>
              <a:rPr lang="ja-JP" altLang="en-US" sz="4000" dirty="0">
                <a:latin typeface="BIZ UDPゴシック" panose="020B0400000000000000" pitchFamily="50" charset="-128"/>
                <a:ea typeface="BIZ UDPゴシック" panose="020B0400000000000000" pitchFamily="50" charset="-128"/>
              </a:rPr>
              <a:t>表層解析</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a:latin typeface="BIZ UDPゴシック" panose="020B0400000000000000" pitchFamily="50" charset="-128"/>
                <a:ea typeface="BIZ UDPゴシック" panose="020B0400000000000000" pitchFamily="50" charset="-128"/>
              </a:rPr>
              <a:t>file</a:t>
            </a:r>
            <a:r>
              <a:rPr lang="ja-JP" altLang="en-US" sz="4000" dirty="0">
                <a:latin typeface="BIZ UDPゴシック" panose="020B0400000000000000" pitchFamily="50" charset="-128"/>
                <a:ea typeface="BIZ UDPゴシック" panose="020B0400000000000000" pitchFamily="50" charset="-128"/>
              </a:rPr>
              <a:t>コマンド</a:t>
            </a:r>
            <a:r>
              <a:rPr lang="en-US" altLang="ja-JP" sz="4000" dirty="0">
                <a:latin typeface="BIZ UDPゴシック" panose="020B0400000000000000" pitchFamily="50" charset="-128"/>
                <a:ea typeface="BIZ UDPゴシック" panose="020B0400000000000000" pitchFamily="50" charset="-128"/>
              </a:rPr>
              <a:t>,strings</a:t>
            </a:r>
            <a:r>
              <a:rPr lang="ja-JP" altLang="en-US" sz="4000" dirty="0">
                <a:latin typeface="BIZ UDPゴシック" panose="020B0400000000000000" pitchFamily="50" charset="-128"/>
                <a:ea typeface="BIZ UDPゴシック" panose="020B0400000000000000" pitchFamily="50" charset="-128"/>
              </a:rPr>
              <a:t>コマンドを使う</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a:latin typeface="BIZ UDPゴシック" panose="020B0400000000000000" pitchFamily="50" charset="-128"/>
                <a:ea typeface="BIZ UDPゴシック" panose="020B0400000000000000" pitchFamily="50" charset="-128"/>
              </a:rPr>
              <a:t>file:</a:t>
            </a:r>
            <a:r>
              <a:rPr lang="ja-JP" altLang="en-US" sz="4000" dirty="0">
                <a:latin typeface="BIZ UDPゴシック" panose="020B0400000000000000" pitchFamily="50" charset="-128"/>
                <a:ea typeface="BIZ UDPゴシック" panose="020B0400000000000000" pitchFamily="50" charset="-128"/>
              </a:rPr>
              <a:t>ファイルの種類や形式を判断</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a:latin typeface="BIZ UDPゴシック" panose="020B0400000000000000" pitchFamily="50" charset="-128"/>
                <a:ea typeface="BIZ UDPゴシック" panose="020B0400000000000000" pitchFamily="50" charset="-128"/>
              </a:rPr>
              <a:t>strings:</a:t>
            </a:r>
            <a:r>
              <a:rPr lang="ja-JP" altLang="en-US" sz="4000" dirty="0">
                <a:latin typeface="BIZ UDPゴシック" panose="020B0400000000000000" pitchFamily="50" charset="-128"/>
                <a:ea typeface="BIZ UDPゴシック" panose="020B0400000000000000" pitchFamily="50" charset="-128"/>
              </a:rPr>
              <a:t>バイナリファイルの可読文字列の取得</a:t>
            </a:r>
            <a:endParaRPr lang="en-US" altLang="ja-JP" sz="4000" dirty="0">
              <a:latin typeface="BIZ UDPゴシック" panose="020B0400000000000000" pitchFamily="50" charset="-128"/>
              <a:ea typeface="BIZ UDPゴシック" panose="020B0400000000000000" pitchFamily="50" charset="-128"/>
            </a:endParaRPr>
          </a:p>
          <a:p>
            <a:endParaRPr lang="en-US" altLang="ja-JP" sz="4000" dirty="0">
              <a:latin typeface="BIZ UDPゴシック" panose="020B0400000000000000" pitchFamily="50" charset="-128"/>
              <a:ea typeface="BIZ UDPゴシック" panose="020B0400000000000000" pitchFamily="50" charset="-128"/>
            </a:endParaRPr>
          </a:p>
        </p:txBody>
      </p:sp>
      <p:pic>
        <p:nvPicPr>
          <p:cNvPr id="6" name="図 5">
            <a:extLst>
              <a:ext uri="{FF2B5EF4-FFF2-40B4-BE49-F238E27FC236}">
                <a16:creationId xmlns:a16="http://schemas.microsoft.com/office/drawing/2014/main" id="{4FB0A14D-AF71-C8FF-2D00-19DC9F16625B}"/>
              </a:ext>
            </a:extLst>
          </p:cNvPr>
          <p:cNvPicPr>
            <a:picLocks noChangeAspect="1"/>
          </p:cNvPicPr>
          <p:nvPr/>
        </p:nvPicPr>
        <p:blipFill>
          <a:blip r:embed="rId2"/>
          <a:stretch>
            <a:fillRect/>
          </a:stretch>
        </p:blipFill>
        <p:spPr>
          <a:xfrm>
            <a:off x="845951" y="5783687"/>
            <a:ext cx="10498015" cy="590632"/>
          </a:xfrm>
          <a:prstGeom prst="rect">
            <a:avLst/>
          </a:prstGeom>
        </p:spPr>
      </p:pic>
    </p:spTree>
    <p:extLst>
      <p:ext uri="{BB962C8B-B14F-4D97-AF65-F5344CB8AC3E}">
        <p14:creationId xmlns:p14="http://schemas.microsoft.com/office/powerpoint/2010/main" val="2329818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4E4292-3767-6B83-6893-7751626AE0B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702E998-D0D9-C238-B361-B1321AF2A530}"/>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やってみよう</a:t>
            </a:r>
          </a:p>
        </p:txBody>
      </p:sp>
      <p:sp>
        <p:nvSpPr>
          <p:cNvPr id="3" name="コンテンツ プレースホルダー 2">
            <a:extLst>
              <a:ext uri="{FF2B5EF4-FFF2-40B4-BE49-F238E27FC236}">
                <a16:creationId xmlns:a16="http://schemas.microsoft.com/office/drawing/2014/main" id="{78C8D6FF-1734-895F-B92A-A869413F3AD3}"/>
              </a:ext>
            </a:extLst>
          </p:cNvPr>
          <p:cNvSpPr>
            <a:spLocks noGrp="1"/>
          </p:cNvSpPr>
          <p:nvPr>
            <p:ph idx="1"/>
          </p:nvPr>
        </p:nvSpPr>
        <p:spPr/>
        <p:txBody>
          <a:bodyPr>
            <a:normAutofit/>
          </a:bodyPr>
          <a:lstStyle/>
          <a:p>
            <a:r>
              <a:rPr lang="ja-JP" altLang="en-US" sz="4000" dirty="0">
                <a:latin typeface="BIZ UDPゴシック" panose="020B0400000000000000" pitchFamily="50" charset="-128"/>
                <a:ea typeface="BIZ UDPゴシック" panose="020B0400000000000000" pitchFamily="50" charset="-128"/>
              </a:rPr>
              <a:t>表層解析</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a:latin typeface="BIZ UDPゴシック" panose="020B0400000000000000" pitchFamily="50" charset="-128"/>
                <a:ea typeface="BIZ UDPゴシック" panose="020B0400000000000000" pitchFamily="50" charset="-128"/>
              </a:rPr>
              <a:t>file</a:t>
            </a:r>
            <a:r>
              <a:rPr lang="ja-JP" altLang="en-US" sz="4000" dirty="0">
                <a:latin typeface="BIZ UDPゴシック" panose="020B0400000000000000" pitchFamily="50" charset="-128"/>
                <a:ea typeface="BIZ UDPゴシック" panose="020B0400000000000000" pitchFamily="50" charset="-128"/>
              </a:rPr>
              <a:t>コマンド</a:t>
            </a:r>
            <a:r>
              <a:rPr lang="en-US" altLang="ja-JP" sz="4000" dirty="0">
                <a:latin typeface="BIZ UDPゴシック" panose="020B0400000000000000" pitchFamily="50" charset="-128"/>
                <a:ea typeface="BIZ UDPゴシック" panose="020B0400000000000000" pitchFamily="50" charset="-128"/>
              </a:rPr>
              <a:t>,strings</a:t>
            </a:r>
            <a:r>
              <a:rPr lang="ja-JP" altLang="en-US" sz="4000" dirty="0">
                <a:latin typeface="BIZ UDPゴシック" panose="020B0400000000000000" pitchFamily="50" charset="-128"/>
                <a:ea typeface="BIZ UDPゴシック" panose="020B0400000000000000" pitchFamily="50" charset="-128"/>
              </a:rPr>
              <a:t>コマンドを使う</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a:latin typeface="BIZ UDPゴシック" panose="020B0400000000000000" pitchFamily="50" charset="-128"/>
                <a:ea typeface="BIZ UDPゴシック" panose="020B0400000000000000" pitchFamily="50" charset="-128"/>
              </a:rPr>
              <a:t>file:</a:t>
            </a:r>
            <a:r>
              <a:rPr lang="ja-JP" altLang="en-US" sz="4000" dirty="0">
                <a:latin typeface="BIZ UDPゴシック" panose="020B0400000000000000" pitchFamily="50" charset="-128"/>
                <a:ea typeface="BIZ UDPゴシック" panose="020B0400000000000000" pitchFamily="50" charset="-128"/>
              </a:rPr>
              <a:t>ファイルの種類や形式を判断</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a:latin typeface="BIZ UDPゴシック" panose="020B0400000000000000" pitchFamily="50" charset="-128"/>
                <a:ea typeface="BIZ UDPゴシック" panose="020B0400000000000000" pitchFamily="50" charset="-128"/>
              </a:rPr>
              <a:t>strings:</a:t>
            </a:r>
            <a:r>
              <a:rPr lang="ja-JP" altLang="en-US" sz="4000" dirty="0">
                <a:latin typeface="BIZ UDPゴシック" panose="020B0400000000000000" pitchFamily="50" charset="-128"/>
                <a:ea typeface="BIZ UDPゴシック" panose="020B0400000000000000" pitchFamily="50" charset="-128"/>
              </a:rPr>
              <a:t>バイナリファイルの可読文字列の取得</a:t>
            </a:r>
            <a:endParaRPr lang="en-US" altLang="ja-JP" sz="4000" dirty="0">
              <a:latin typeface="BIZ UDPゴシック" panose="020B0400000000000000" pitchFamily="50" charset="-128"/>
              <a:ea typeface="BIZ UDPゴシック" panose="020B0400000000000000" pitchFamily="50" charset="-128"/>
            </a:endParaRPr>
          </a:p>
          <a:p>
            <a:endParaRPr lang="en-US" altLang="ja-JP" sz="4000" dirty="0">
              <a:latin typeface="BIZ UDPゴシック" panose="020B0400000000000000" pitchFamily="50" charset="-128"/>
              <a:ea typeface="BIZ UDPゴシック" panose="020B0400000000000000" pitchFamily="50" charset="-128"/>
            </a:endParaRPr>
          </a:p>
        </p:txBody>
      </p:sp>
      <p:pic>
        <p:nvPicPr>
          <p:cNvPr id="6" name="図 5">
            <a:extLst>
              <a:ext uri="{FF2B5EF4-FFF2-40B4-BE49-F238E27FC236}">
                <a16:creationId xmlns:a16="http://schemas.microsoft.com/office/drawing/2014/main" id="{0077C69E-ED37-D003-760E-656A073A8AE7}"/>
              </a:ext>
            </a:extLst>
          </p:cNvPr>
          <p:cNvPicPr>
            <a:picLocks noChangeAspect="1"/>
          </p:cNvPicPr>
          <p:nvPr/>
        </p:nvPicPr>
        <p:blipFill>
          <a:blip r:embed="rId2"/>
          <a:stretch>
            <a:fillRect/>
          </a:stretch>
        </p:blipFill>
        <p:spPr>
          <a:xfrm>
            <a:off x="845951" y="5783687"/>
            <a:ext cx="10498015" cy="590632"/>
          </a:xfrm>
          <a:prstGeom prst="rect">
            <a:avLst/>
          </a:prstGeom>
        </p:spPr>
      </p:pic>
    </p:spTree>
    <p:extLst>
      <p:ext uri="{BB962C8B-B14F-4D97-AF65-F5344CB8AC3E}">
        <p14:creationId xmlns:p14="http://schemas.microsoft.com/office/powerpoint/2010/main" val="1214841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C1B947-467B-6A80-3336-CD20C26D394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CB27D85-B81E-021E-E6B8-E593DD0CF49B}"/>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やってみよう</a:t>
            </a:r>
          </a:p>
        </p:txBody>
      </p:sp>
      <p:sp>
        <p:nvSpPr>
          <p:cNvPr id="3" name="コンテンツ プレースホルダー 2">
            <a:extLst>
              <a:ext uri="{FF2B5EF4-FFF2-40B4-BE49-F238E27FC236}">
                <a16:creationId xmlns:a16="http://schemas.microsoft.com/office/drawing/2014/main" id="{FBAB5801-32BC-B3B3-B1F5-30024F911642}"/>
              </a:ext>
            </a:extLst>
          </p:cNvPr>
          <p:cNvSpPr>
            <a:spLocks noGrp="1"/>
          </p:cNvSpPr>
          <p:nvPr>
            <p:ph idx="1"/>
          </p:nvPr>
        </p:nvSpPr>
        <p:spPr/>
        <p:txBody>
          <a:bodyPr>
            <a:normAutofit/>
          </a:bodyPr>
          <a:lstStyle/>
          <a:p>
            <a:r>
              <a:rPr lang="ja-JP" altLang="en-US" sz="4000" dirty="0">
                <a:latin typeface="BIZ UDPゴシック" panose="020B0400000000000000" pitchFamily="50" charset="-128"/>
                <a:ea typeface="BIZ UDPゴシック" panose="020B0400000000000000" pitchFamily="50" charset="-128"/>
              </a:rPr>
              <a:t>静的解析</a:t>
            </a:r>
            <a:endParaRPr lang="en-US" altLang="ja-JP" sz="4000" dirty="0">
              <a:latin typeface="BIZ UDPゴシック" panose="020B0400000000000000" pitchFamily="50" charset="-128"/>
              <a:ea typeface="BIZ UDPゴシック" panose="020B0400000000000000" pitchFamily="50" charset="-128"/>
            </a:endParaRPr>
          </a:p>
          <a:p>
            <a:r>
              <a:rPr lang="ja-JP" altLang="en-US" sz="4000" dirty="0">
                <a:latin typeface="BIZ UDPゴシック" panose="020B0400000000000000" pitchFamily="50" charset="-128"/>
                <a:ea typeface="BIZ UDPゴシック" panose="020B0400000000000000" pitchFamily="50" charset="-128"/>
              </a:rPr>
              <a:t>プログラムを実行せずに内部構造を解析</a:t>
            </a:r>
            <a:endParaRPr lang="en-US" altLang="ja-JP" sz="4000" dirty="0">
              <a:latin typeface="BIZ UDPゴシック" panose="020B0400000000000000" pitchFamily="50" charset="-128"/>
              <a:ea typeface="BIZ UDPゴシック" panose="020B0400000000000000" pitchFamily="50" charset="-128"/>
            </a:endParaRPr>
          </a:p>
          <a:p>
            <a:r>
              <a:rPr lang="ja-JP" altLang="en-US" sz="4000" dirty="0">
                <a:latin typeface="BIZ UDPゴシック" panose="020B0400000000000000" pitchFamily="50" charset="-128"/>
                <a:ea typeface="BIZ UDPゴシック" panose="020B0400000000000000" pitchFamily="50" charset="-128"/>
              </a:rPr>
              <a:t>アセンブリコード、関数、シンボル情報を調べる</a:t>
            </a:r>
            <a:endParaRPr lang="en-US" altLang="ja-JP" sz="4000" dirty="0">
              <a:latin typeface="BIZ UDPゴシック" panose="020B0400000000000000" pitchFamily="50" charset="-128"/>
              <a:ea typeface="BIZ UDPゴシック" panose="020B0400000000000000" pitchFamily="50" charset="-128"/>
            </a:endParaRPr>
          </a:p>
          <a:p>
            <a:r>
              <a:rPr lang="en-US" altLang="ja-JP" sz="4000" dirty="0">
                <a:latin typeface="BIZ UDPゴシック" panose="020B0400000000000000" pitchFamily="50" charset="-128"/>
                <a:ea typeface="BIZ UDPゴシック" panose="020B0400000000000000" pitchFamily="50" charset="-128"/>
              </a:rPr>
              <a:t>CUI</a:t>
            </a:r>
            <a:r>
              <a:rPr lang="ja-JP" altLang="en-US" sz="4000" dirty="0">
                <a:latin typeface="BIZ UDPゴシック" panose="020B0400000000000000" pitchFamily="50" charset="-128"/>
                <a:ea typeface="BIZ UDPゴシック" panose="020B0400000000000000" pitchFamily="50" charset="-128"/>
              </a:rPr>
              <a:t>なら</a:t>
            </a:r>
            <a:r>
              <a:rPr lang="en-US" altLang="ja-JP" sz="4000" dirty="0" err="1">
                <a:latin typeface="BIZ UDPゴシック" panose="020B0400000000000000" pitchFamily="50" charset="-128"/>
                <a:ea typeface="BIZ UDPゴシック" panose="020B0400000000000000" pitchFamily="50" charset="-128"/>
              </a:rPr>
              <a:t>objdump,GUI</a:t>
            </a:r>
            <a:r>
              <a:rPr lang="ja-JP" altLang="en-US" sz="4000" dirty="0">
                <a:latin typeface="BIZ UDPゴシック" panose="020B0400000000000000" pitchFamily="50" charset="-128"/>
                <a:ea typeface="BIZ UDPゴシック" panose="020B0400000000000000" pitchFamily="50" charset="-128"/>
              </a:rPr>
              <a:t>なら</a:t>
            </a:r>
            <a:r>
              <a:rPr lang="en-US" altLang="ja-JP" sz="4000" dirty="0" err="1">
                <a:latin typeface="BIZ UDPゴシック" panose="020B0400000000000000" pitchFamily="50" charset="-128"/>
                <a:ea typeface="BIZ UDPゴシック" panose="020B0400000000000000" pitchFamily="50" charset="-128"/>
              </a:rPr>
              <a:t>Ghidra</a:t>
            </a:r>
            <a:endParaRPr lang="en-US" altLang="ja-JP" sz="4000" dirty="0">
              <a:latin typeface="BIZ UDPゴシック" panose="020B0400000000000000" pitchFamily="50" charset="-128"/>
              <a:ea typeface="BIZ UDPゴシック" panose="020B0400000000000000" pitchFamily="50" charset="-128"/>
            </a:endParaRPr>
          </a:p>
          <a:p>
            <a:pPr marL="0" indent="0">
              <a:buNone/>
            </a:pPr>
            <a:r>
              <a:rPr lang="ja-JP" altLang="en-US" sz="4000" dirty="0">
                <a:latin typeface="BIZ UDPゴシック" panose="020B0400000000000000" pitchFamily="50" charset="-128"/>
                <a:ea typeface="BIZ UDPゴシック" panose="020B0400000000000000" pitchFamily="50" charset="-128"/>
              </a:rPr>
              <a:t>など</a:t>
            </a:r>
            <a:endParaRPr lang="en-US" altLang="ja-JP" sz="4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3638934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縞模様">
  <a:themeElements>
    <a:clrScheme name="縞模様">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縞模様">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縞模様">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縞模様</Template>
  <TotalTime>133</TotalTime>
  <Words>408</Words>
  <Application>Microsoft Office PowerPoint</Application>
  <PresentationFormat>ワイド画面</PresentationFormat>
  <Paragraphs>66</Paragraphs>
  <Slides>15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BIZ UDPゴシック</vt:lpstr>
      <vt:lpstr>Arial</vt:lpstr>
      <vt:lpstr>Corbel</vt:lpstr>
      <vt:lpstr>Wingdings</vt:lpstr>
      <vt:lpstr>縞模様</vt:lpstr>
      <vt:lpstr>PowerPoint プレゼンテーション</vt:lpstr>
      <vt:lpstr>Reverse Engineering（リバースエンジニアリング）とは？</vt:lpstr>
      <vt:lpstr>どんなツールが使われる？Ghidra</vt:lpstr>
      <vt:lpstr>どんなツールが使われる？IDA pro</vt:lpstr>
      <vt:lpstr>どんなツールが使われる？linux</vt:lpstr>
      <vt:lpstr>やってみよう</vt:lpstr>
      <vt:lpstr>やってみよう</vt:lpstr>
      <vt:lpstr>やってみよう</vt:lpstr>
      <vt:lpstr>やってみよう</vt:lpstr>
      <vt:lpstr>やってみよう</vt:lpstr>
      <vt:lpstr>やってみよう</vt:lpstr>
      <vt:lpstr>やってみよう</vt:lpstr>
      <vt:lpstr>やってみよう</vt:lpstr>
      <vt:lpstr>やってみよう</vt:lpstr>
      <vt:lpstr>やってみよう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shota matsuda</dc:creator>
  <cp:lastModifiedBy>shota matsuda</cp:lastModifiedBy>
  <cp:revision>1</cp:revision>
  <dcterms:created xsi:type="dcterms:W3CDTF">2024-12-14T09:36:30Z</dcterms:created>
  <dcterms:modified xsi:type="dcterms:W3CDTF">2024-12-14T11:50:19Z</dcterms:modified>
</cp:coreProperties>
</file>