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ota matsuda" userId="805e7d16856c5ccf" providerId="LiveId" clId="{1699D584-8B9D-4291-BB39-B9361E6F1DAB}"/>
    <pc:docChg chg="delSld modSld">
      <pc:chgData name="shota matsuda" userId="805e7d16856c5ccf" providerId="LiveId" clId="{1699D584-8B9D-4291-BB39-B9361E6F1DAB}" dt="2024-10-21T06:38:04.918" v="80" actId="47"/>
      <pc:docMkLst>
        <pc:docMk/>
      </pc:docMkLst>
      <pc:sldChg chg="modSp mod">
        <pc:chgData name="shota matsuda" userId="805e7d16856c5ccf" providerId="LiveId" clId="{1699D584-8B9D-4291-BB39-B9361E6F1DAB}" dt="2024-10-21T03:16:00.870" v="15" actId="20577"/>
        <pc:sldMkLst>
          <pc:docMk/>
          <pc:sldMk cId="1384908241" sldId="265"/>
        </pc:sldMkLst>
        <pc:spChg chg="mod">
          <ac:chgData name="shota matsuda" userId="805e7d16856c5ccf" providerId="LiveId" clId="{1699D584-8B9D-4291-BB39-B9361E6F1DAB}" dt="2024-10-21T03:16:00.870" v="15" actId="20577"/>
          <ac:spMkLst>
            <pc:docMk/>
            <pc:sldMk cId="1384908241" sldId="265"/>
            <ac:spMk id="3" creationId="{B7D9B77F-9EFA-0BC0-167F-1B68FA2A9736}"/>
          </ac:spMkLst>
        </pc:spChg>
      </pc:sldChg>
      <pc:sldChg chg="del">
        <pc:chgData name="shota matsuda" userId="805e7d16856c5ccf" providerId="LiveId" clId="{1699D584-8B9D-4291-BB39-B9361E6F1DAB}" dt="2024-10-21T06:38:04.918" v="80" actId="47"/>
        <pc:sldMkLst>
          <pc:docMk/>
          <pc:sldMk cId="4145677521" sldId="266"/>
        </pc:sldMkLst>
      </pc:sldChg>
      <pc:sldChg chg="del">
        <pc:chgData name="shota matsuda" userId="805e7d16856c5ccf" providerId="LiveId" clId="{1699D584-8B9D-4291-BB39-B9361E6F1DAB}" dt="2024-10-16T13:45:21.347" v="0" actId="47"/>
        <pc:sldMkLst>
          <pc:docMk/>
          <pc:sldMk cId="84817900" sldId="272"/>
        </pc:sldMkLst>
      </pc:sldChg>
      <pc:sldChg chg="modSp mod">
        <pc:chgData name="shota matsuda" userId="805e7d16856c5ccf" providerId="LiveId" clId="{1699D584-8B9D-4291-BB39-B9361E6F1DAB}" dt="2024-10-21T03:17:13.493" v="44" actId="20577"/>
        <pc:sldMkLst>
          <pc:docMk/>
          <pc:sldMk cId="1071674729" sldId="273"/>
        </pc:sldMkLst>
        <pc:spChg chg="mod">
          <ac:chgData name="shota matsuda" userId="805e7d16856c5ccf" providerId="LiveId" clId="{1699D584-8B9D-4291-BB39-B9361E6F1DAB}" dt="2024-10-21T03:17:13.493" v="44" actId="20577"/>
          <ac:spMkLst>
            <pc:docMk/>
            <pc:sldMk cId="1071674729" sldId="273"/>
            <ac:spMk id="3" creationId="{F82BC0FC-6CCC-5BC6-0764-A4B75C515B86}"/>
          </ac:spMkLst>
        </pc:spChg>
      </pc:sldChg>
      <pc:sldChg chg="del">
        <pc:chgData name="shota matsuda" userId="805e7d16856c5ccf" providerId="LiveId" clId="{1699D584-8B9D-4291-BB39-B9361E6F1DAB}" dt="2024-10-21T04:04:35.207" v="45" actId="47"/>
        <pc:sldMkLst>
          <pc:docMk/>
          <pc:sldMk cId="426367435" sldId="280"/>
        </pc:sldMkLst>
      </pc:sldChg>
      <pc:sldChg chg="modSp mod">
        <pc:chgData name="shota matsuda" userId="805e7d16856c5ccf" providerId="LiveId" clId="{1699D584-8B9D-4291-BB39-B9361E6F1DAB}" dt="2024-10-21T04:09:20.083" v="79" actId="20577"/>
        <pc:sldMkLst>
          <pc:docMk/>
          <pc:sldMk cId="1526131110" sldId="282"/>
        </pc:sldMkLst>
        <pc:spChg chg="mod">
          <ac:chgData name="shota matsuda" userId="805e7d16856c5ccf" providerId="LiveId" clId="{1699D584-8B9D-4291-BB39-B9361E6F1DAB}" dt="2024-10-21T04:09:20.083" v="79" actId="20577"/>
          <ac:spMkLst>
            <pc:docMk/>
            <pc:sldMk cId="1526131110" sldId="282"/>
            <ac:spMk id="3" creationId="{2D2EE51A-EF67-D02B-353C-6C96FEB0CDA5}"/>
          </ac:spMkLst>
        </pc:spChg>
      </pc:sldChg>
      <pc:sldChg chg="modSp mod">
        <pc:chgData name="shota matsuda" userId="805e7d16856c5ccf" providerId="LiveId" clId="{1699D584-8B9D-4291-BB39-B9361E6F1DAB}" dt="2024-10-21T04:07:19.525" v="60" actId="20577"/>
        <pc:sldMkLst>
          <pc:docMk/>
          <pc:sldMk cId="3710666874" sldId="285"/>
        </pc:sldMkLst>
        <pc:spChg chg="mod">
          <ac:chgData name="shota matsuda" userId="805e7d16856c5ccf" providerId="LiveId" clId="{1699D584-8B9D-4291-BB39-B9361E6F1DAB}" dt="2024-10-21T04:07:19.525" v="60" actId="20577"/>
          <ac:spMkLst>
            <pc:docMk/>
            <pc:sldMk cId="3710666874" sldId="285"/>
            <ac:spMk id="3" creationId="{28FA5341-362F-F784-36BD-EE9EE43D42E0}"/>
          </ac:spMkLst>
        </pc:spChg>
      </pc:sldChg>
      <pc:sldChg chg="modSp mod">
        <pc:chgData name="shota matsuda" userId="805e7d16856c5ccf" providerId="LiveId" clId="{1699D584-8B9D-4291-BB39-B9361E6F1DAB}" dt="2024-10-21T04:06:49.660" v="46" actId="20577"/>
        <pc:sldMkLst>
          <pc:docMk/>
          <pc:sldMk cId="3802318053" sldId="289"/>
        </pc:sldMkLst>
        <pc:spChg chg="mod">
          <ac:chgData name="shota matsuda" userId="805e7d16856c5ccf" providerId="LiveId" clId="{1699D584-8B9D-4291-BB39-B9361E6F1DAB}" dt="2024-10-21T04:06:49.660" v="46" actId="20577"/>
          <ac:spMkLst>
            <pc:docMk/>
            <pc:sldMk cId="3802318053" sldId="289"/>
            <ac:spMk id="3" creationId="{F1F2FB4D-0212-AFC8-F77B-5FC753AA9C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2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99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6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12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727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1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0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81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94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17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04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C683FFA-B14F-4891-8F1A-27DC6C04AA13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8E4F79F4-9ABB-441A-B9D4-43303D45EC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297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E3D94F-8A5E-949B-EEE4-FFCE689048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910A06-671A-CDD2-4B33-030034C4F8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9" name="図 8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DCB89103-27E5-E109-C06A-6E61E276D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pic>
        <p:nvPicPr>
          <p:cNvPr id="11" name="図 10" descr="QR コード&#10;&#10;中程度の精度で自動的に生成された説明">
            <a:extLst>
              <a:ext uri="{FF2B5EF4-FFF2-40B4-BE49-F238E27FC236}">
                <a16:creationId xmlns:a16="http://schemas.microsoft.com/office/drawing/2014/main" id="{AA68A599-E399-152A-BA21-5B5907188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428"/>
            <a:ext cx="12190476" cy="6857143"/>
          </a:xfrm>
          <a:prstGeom prst="rect">
            <a:avLst/>
          </a:prstGeom>
        </p:spPr>
      </p:pic>
      <p:pic>
        <p:nvPicPr>
          <p:cNvPr id="13" name="図 12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113732EB-95D9-52B9-DBF6-8D468FC433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9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DB0F9-FBB9-1B27-A7DB-683162662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9BA065-BF20-9622-3A28-8E7E44777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共通</a:t>
            </a:r>
            <a:r>
              <a:rPr lang="ja-JP" altLang="en-US" dirty="0"/>
              <a:t>鍵と公開鍵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E69757-C946-9257-2A5F-9FCAF7059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公開鍵</a:t>
            </a:r>
            <a:endParaRPr lang="en-US" altLang="ja-JP" sz="3600" dirty="0"/>
          </a:p>
          <a:p>
            <a:pPr marL="228600" lvl="1" indent="0">
              <a:buNone/>
            </a:pPr>
            <a:r>
              <a:rPr kumimoji="1" lang="ja-JP" altLang="en-US" sz="4400" dirty="0"/>
              <a:t>暗号化と</a:t>
            </a:r>
            <a:r>
              <a:rPr lang="ja-JP" altLang="en-US" sz="4400" dirty="0"/>
              <a:t>復号</a:t>
            </a:r>
            <a:r>
              <a:rPr kumimoji="1" lang="ja-JP" altLang="en-US" sz="4400" dirty="0"/>
              <a:t>で異なる鍵を使用する</a:t>
            </a:r>
            <a:endParaRPr kumimoji="1" lang="en-US" altLang="ja-JP" sz="4400" dirty="0"/>
          </a:p>
          <a:p>
            <a:pPr marL="228600" lvl="1" indent="0">
              <a:buNone/>
            </a:pPr>
            <a:endParaRPr kumimoji="1" lang="en-US" altLang="ja-JP" sz="4400" dirty="0"/>
          </a:p>
          <a:p>
            <a:pPr marL="228600" lvl="1" indent="0">
              <a:buNone/>
            </a:pPr>
            <a:r>
              <a:rPr lang="ja-JP" altLang="en-US" sz="4400" dirty="0"/>
              <a:t>鍵配送問題がない</a:t>
            </a:r>
            <a:endParaRPr lang="en-US" altLang="ja-JP" sz="4400" dirty="0"/>
          </a:p>
          <a:p>
            <a:pPr marL="228600" lvl="1" indent="0">
              <a:buNone/>
            </a:pPr>
            <a:endParaRPr lang="en-US" altLang="ja-JP" sz="4400" dirty="0"/>
          </a:p>
          <a:p>
            <a:pPr marL="228600" lvl="1" indent="0">
              <a:buNone/>
            </a:pPr>
            <a:r>
              <a:rPr kumimoji="1" lang="ja-JP" altLang="en-US" sz="4400" dirty="0"/>
              <a:t>公開鍵より処理速度が遅い</a:t>
            </a:r>
            <a:endParaRPr kumimoji="1"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1774971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CDEB3-BD6D-DF44-3AE8-9460A7553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4A993-D9E8-D438-A33A-591F496EA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脱線：ハイブリッド暗号化方式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5CD9EE-8470-CC55-C5DA-56B34833E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公開鍵と共通鍵のメリットを組み合わせよう！</a:t>
            </a:r>
            <a:endParaRPr lang="en-US" altLang="ja-JP" sz="3600" dirty="0"/>
          </a:p>
          <a:p>
            <a:r>
              <a:rPr kumimoji="1" lang="ja-JP" altLang="en-US" sz="3600" dirty="0"/>
              <a:t>鍵配送問題がない</a:t>
            </a:r>
            <a:r>
              <a:rPr kumimoji="1" lang="en-US" altLang="ja-JP" sz="3600" dirty="0"/>
              <a:t>[</a:t>
            </a:r>
            <a:r>
              <a:rPr kumimoji="1" lang="ja-JP" altLang="en-US" sz="3600" dirty="0"/>
              <a:t>公開鍵</a:t>
            </a:r>
            <a:r>
              <a:rPr kumimoji="1" lang="en-US" altLang="ja-JP" sz="3600" dirty="0"/>
              <a:t>]</a:t>
            </a:r>
            <a:r>
              <a:rPr kumimoji="1" lang="ja-JP" altLang="en-US" sz="3600" dirty="0"/>
              <a:t>で処理速度が速い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en-US" altLang="ja-JP" sz="3600" dirty="0"/>
              <a:t>[</a:t>
            </a:r>
            <a:r>
              <a:rPr kumimoji="1" lang="ja-JP" altLang="en-US" sz="3600" dirty="0"/>
              <a:t>共通鍵</a:t>
            </a:r>
            <a:r>
              <a:rPr kumimoji="1" lang="en-US" altLang="ja-JP" sz="3600" dirty="0"/>
              <a:t>]</a:t>
            </a:r>
            <a:r>
              <a:rPr kumimoji="1" lang="ja-JP" altLang="en-US" sz="3600" dirty="0"/>
              <a:t>をおくればいい！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Web</a:t>
            </a:r>
            <a:r>
              <a:rPr lang="ja-JP" altLang="en-US" sz="3600" dirty="0"/>
              <a:t>通信のＴＬＳプロトコルで使われる</a:t>
            </a:r>
            <a:endParaRPr kumimoji="1"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339693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0EAC6-39F3-743D-387B-2B04A5E70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0A86F9-24A1-FD8A-B0A0-9A67D7A89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RSA</a:t>
            </a:r>
            <a:r>
              <a:rPr kumimoji="1" lang="ja-JP" altLang="en-US" dirty="0"/>
              <a:t>暗号ってなに？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7578C2-D377-4E6E-D511-22C4B8496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大きな素数の積やモジュロ演算を使った暗号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r>
              <a:rPr lang="ja-JP" altLang="en-US" sz="3600" dirty="0"/>
              <a:t>大きな整数の素因数分解の難しさに起因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（サマーウォーズで解いていたのも多分これ）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２０４８</a:t>
            </a:r>
            <a:r>
              <a:rPr lang="en-US" altLang="ja-JP" sz="3600" dirty="0"/>
              <a:t>bit</a:t>
            </a:r>
            <a:r>
              <a:rPr lang="ja-JP" altLang="en-US" sz="3600" dirty="0"/>
              <a:t>以上の鍵を推奨</a:t>
            </a:r>
            <a:endParaRPr kumimoji="1"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3213447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26A92-C582-57AF-9956-53CCCB36E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6768A0-DCBB-260D-08AC-C55D78115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ちょっとまって！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52495B-EED6-8580-4BA4-DAD0FFD78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Q.RSA</a:t>
            </a:r>
            <a:r>
              <a:rPr kumimoji="1" lang="ja-JP" altLang="en-US" sz="4800" dirty="0"/>
              <a:t>暗号の鍵って文字じゃん？</a:t>
            </a:r>
            <a:endParaRPr kumimoji="1" lang="en-US" altLang="ja-JP" sz="4800" dirty="0"/>
          </a:p>
          <a:p>
            <a:endParaRPr kumimoji="1" lang="en-US" altLang="ja-JP" sz="4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1BD2ABC-893E-1E5F-8399-91E6AE48A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583" y="3033166"/>
            <a:ext cx="6354062" cy="5039428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2630C9-FED6-A6C8-39B8-7AF5E878B8EB}"/>
              </a:ext>
            </a:extLst>
          </p:cNvPr>
          <p:cNvSpPr/>
          <p:nvPr/>
        </p:nvSpPr>
        <p:spPr>
          <a:xfrm>
            <a:off x="591127" y="3851563"/>
            <a:ext cx="11433577" cy="1884218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/>
              <a:t>A.</a:t>
            </a:r>
            <a:r>
              <a:rPr kumimoji="1" lang="ja-JP" altLang="en-US" sz="3600" dirty="0"/>
              <a:t> </a:t>
            </a:r>
            <a:r>
              <a:rPr kumimoji="1" lang="en-US" altLang="ja-JP" sz="3600" dirty="0"/>
              <a:t>UTF-8</a:t>
            </a:r>
            <a:r>
              <a:rPr kumimoji="1" lang="ja-JP" altLang="en-US" sz="3600" dirty="0"/>
              <a:t>など任意の文字コードで数字にします</a:t>
            </a:r>
          </a:p>
        </p:txBody>
      </p:sp>
    </p:spTree>
    <p:extLst>
      <p:ext uri="{BB962C8B-B14F-4D97-AF65-F5344CB8AC3E}">
        <p14:creationId xmlns:p14="http://schemas.microsoft.com/office/powerpoint/2010/main" val="3900020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6D7DB-F497-1415-CB6E-15DE2AC52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5FE50D-09C0-2A7B-3C06-30914E9C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RSA</a:t>
            </a:r>
            <a:r>
              <a:rPr kumimoji="1" lang="ja-JP" altLang="en-US" dirty="0"/>
              <a:t>やってみよう！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2BC0FC-6CCC-5BC6-0764-A4B75C515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余剰 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＝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pq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、で、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公開鍵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:N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のペア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秘密鍵：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e^-1</a:t>
            </a:r>
          </a:p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はただの記号で、自然対数などではない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674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36E5D-878A-A681-3BBE-D2453CE8F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F44F2-221A-3F99-F445-D7C77BB9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余剰ってなに？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55B682-0F8E-946B-5A0D-3031EDC3A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整数のうち、割った余りが同一なら同一視する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2888A1-136C-9D5A-53F5-6A194A7B7611}"/>
              </a:ext>
            </a:extLst>
          </p:cNvPr>
          <p:cNvSpPr txBox="1"/>
          <p:nvPr/>
        </p:nvSpPr>
        <p:spPr>
          <a:xfrm>
            <a:off x="3241963" y="3741626"/>
            <a:ext cx="44888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104÷10=10…4</a:t>
            </a:r>
          </a:p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4÷10=  0…4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987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A8127-7D09-BB13-BE3D-268AA2097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01F280-A735-AD9E-FF10-95F9F78C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余剰ってなに？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EA82E4-939E-0EB1-C817-C72B5B018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こうとも書ける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5E7FEB-CB89-943E-9790-BC7B90744384}"/>
              </a:ext>
            </a:extLst>
          </p:cNvPr>
          <p:cNvSpPr txBox="1"/>
          <p:nvPr/>
        </p:nvSpPr>
        <p:spPr>
          <a:xfrm>
            <a:off x="3241963" y="3741626"/>
            <a:ext cx="48490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104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≡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 (mod10)</a:t>
            </a:r>
          </a:p>
          <a:p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104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mod 10 = 4</a:t>
            </a:r>
          </a:p>
        </p:txBody>
      </p:sp>
    </p:spTree>
    <p:extLst>
      <p:ext uri="{BB962C8B-B14F-4D97-AF65-F5344CB8AC3E}">
        <p14:creationId xmlns:p14="http://schemas.microsoft.com/office/powerpoint/2010/main" val="3538094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533A78-D77A-A10D-7DED-8252A0C46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A4D65-69C7-D8C9-55EC-14A7FA96D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余剰ってなに？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D54605-3ACD-9D5F-815F-4969B59E5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加算、減算、乗算には分配法則が使える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+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mod m=</a:t>
            </a: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(a mod 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+ b mod m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mod m</a:t>
            </a:r>
          </a:p>
        </p:txBody>
      </p:sp>
    </p:spTree>
    <p:extLst>
      <p:ext uri="{BB962C8B-B14F-4D97-AF65-F5344CB8AC3E}">
        <p14:creationId xmlns:p14="http://schemas.microsoft.com/office/powerpoint/2010/main" val="1639230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5C9946-7BC0-838F-A5D8-9488DA201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24F95-4A61-8AD3-768C-20968859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余剰ってなに？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BA60AA-5E16-D940-A082-B4D159026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加算、減算、乗算には分配法則が使える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(7+5) mod 3 =12 mod 3 = 0</a:t>
            </a:r>
          </a:p>
          <a:p>
            <a:pPr marL="0" indent="0">
              <a:buNone/>
            </a:pP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(7 mod 3 + 5 mod 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3) mod 3</a:t>
            </a: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=(1+2) mod 3 = 0</a:t>
            </a:r>
          </a:p>
        </p:txBody>
      </p:sp>
    </p:spTree>
    <p:extLst>
      <p:ext uri="{BB962C8B-B14F-4D97-AF65-F5344CB8AC3E}">
        <p14:creationId xmlns:p14="http://schemas.microsoft.com/office/powerpoint/2010/main" val="3543697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8E67C2-666A-3F8D-A4F2-D5A74B748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44449-62B9-651F-8B27-D0CF8159A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余剰ってなに？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617B99-7713-601D-CC69-00C2061E2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lnSpcReduction="10000"/>
          </a:bodyPr>
          <a:lstStyle/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除算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(a/b) mod m = (a 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×b^-1) mod m</a:t>
            </a:r>
          </a:p>
          <a:p>
            <a:pPr marL="0" indent="0">
              <a:buNone/>
            </a:pP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(b × b^-1) mod m = 1</a:t>
            </a: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ただし、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b,m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が互いに素の場合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このとき、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b^-1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の逆元という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587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49D86-2F10-8BF9-B78D-81D861A37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自己紹介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03B099-ABB3-6AE0-4D00-F3F3313B7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/>
              <a:t>社会人一年目</a:t>
            </a:r>
            <a:endParaRPr kumimoji="1" lang="en-US" altLang="ja-JP" sz="4800" dirty="0"/>
          </a:p>
          <a:p>
            <a:r>
              <a:rPr lang="ja-JP" altLang="en-US" sz="4800" dirty="0"/>
              <a:t>定時にこっそり帰るのが難しい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001961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368E1-CFCA-E894-152B-20355A772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3E3D1-F0D2-8D0B-024E-51A0B7079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逆元の見つけ方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05D4-A99D-7160-5992-8E524B393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例えば、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mod 7 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において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の逆元は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５＝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 mod 7 =1</a:t>
            </a:r>
          </a:p>
          <a:p>
            <a:pPr marL="0" indent="0">
              <a:buNone/>
            </a:pP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拡張ユークリッド互除法などの見つけ方があるが、めんどくさいので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python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pow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関数や片っ端から試す。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6662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91D58-574C-F726-493A-46B0095A1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1F152-B6A6-5F93-BC0E-DC12C80E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フェルマーの小定理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DC8C2F-7905-19E4-14AE-AD8436A61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もし、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が素数であり、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で割り切れない整数であるならば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a^(p-1)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≡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 (mod p)</a:t>
            </a:r>
          </a:p>
          <a:p>
            <a:pPr marL="0" indent="0">
              <a:buNone/>
            </a:pP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が成り立つ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953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F90CB-53FC-8E9E-E902-531698F3BE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7BFDB3-31FF-C89B-BFBB-CE0276942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RSA</a:t>
            </a:r>
            <a:r>
              <a:rPr lang="ja-JP" altLang="en-US" dirty="0"/>
              <a:t>ってなに？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2EE51A-EF67-D02B-353C-6C96FEB0C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互いに素である大きな数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を選ぶ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N=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p×q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を計算する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l-GR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Φ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(n)=(p-1)(q-1)</a:t>
            </a:r>
          </a:p>
          <a:p>
            <a:pPr marL="0" indent="0">
              <a:buNone/>
            </a:pP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を用意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6131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046D9-283F-7744-B71E-FEF9D049C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A16B98-4B93-4A47-4794-051437E66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RSA</a:t>
            </a:r>
            <a:r>
              <a:rPr lang="ja-JP" altLang="en-US" dirty="0"/>
              <a:t>ってなに？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BE030F-E679-B04D-80FD-2BCE3B2DA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平文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を暗号化するには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 = 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M^e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mod n</a:t>
            </a: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復号には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M=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C^d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mod n</a:t>
            </a:r>
          </a:p>
          <a:p>
            <a:pPr marL="0" indent="0">
              <a:buNone/>
            </a:pP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ただし、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e×d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≡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 (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modφ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(n))</a:t>
            </a: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のモジュラ逆元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783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B3FB9C-EDD2-D5AD-DBA3-FA51326C3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04CD2A-2B48-F69B-ABB1-4C09B7EC4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難しい話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32D169-89A7-92C0-907B-879913670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・オイラーの定理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フェルマーの小定理の一般化）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a(φ(n))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≡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1(mod n)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より、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ある整数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において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M^(k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φ(n)+1) mod n</a:t>
            </a:r>
          </a:p>
          <a:p>
            <a:pPr marL="0" indent="0">
              <a:buNone/>
            </a:pP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M^(k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φ(n)+1)×M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≡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×M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≡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M(mod n)</a:t>
            </a:r>
          </a:p>
          <a:p>
            <a:pPr marL="0" indent="0">
              <a:buNone/>
            </a:pP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00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FBB18-FB9F-42EB-834F-60CB5E884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55A6B5-2ECD-2333-490B-B1676A46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RSA</a:t>
            </a:r>
            <a:r>
              <a:rPr kumimoji="1" lang="ja-JP" altLang="en-US" dirty="0"/>
              <a:t>やってみよう！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FA5341-362F-F784-36BD-EE9EE43D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余剰 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＝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pq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で、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公開鍵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:e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のペア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秘密鍵：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e^-1</a:t>
            </a:r>
          </a:p>
          <a:p>
            <a:pPr marL="0" indent="0">
              <a:buNone/>
            </a:pP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e^-1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の余剰は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φ(n)</a:t>
            </a:r>
          </a:p>
        </p:txBody>
      </p:sp>
    </p:spTree>
    <p:extLst>
      <p:ext uri="{BB962C8B-B14F-4D97-AF65-F5344CB8AC3E}">
        <p14:creationId xmlns:p14="http://schemas.microsoft.com/office/powerpoint/2010/main" val="3710666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00891-D5C2-5ED5-8360-F58F9C5A5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332AAF-7615-9748-7260-13656330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RSA</a:t>
            </a:r>
            <a:r>
              <a:rPr kumimoji="1" lang="ja-JP" altLang="en-US" dirty="0"/>
              <a:t>やってみよう！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B55D73-695F-83CB-96FD-F611C5187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lnSpcReduction="10000"/>
          </a:bodyPr>
          <a:lstStyle/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素数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p,q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を作る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n=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p×q,φ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(n)=(p-1)(q-1)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を計算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d=e^-1 (mod φ(n)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を計算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=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M^e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(mod N)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で暗号化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M=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C^d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(mod N)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で復号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5417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57F574-5F98-E2E4-D2CF-3FA7AC55E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3BD4E2-9DE3-AB3E-2DA9-5805F6A0D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RSA</a:t>
            </a:r>
            <a:r>
              <a:rPr kumimoji="1" lang="ja-JP" altLang="en-US" dirty="0"/>
              <a:t>やってみよう！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F980D5-6445-9FBC-D5EE-AA204F495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42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と置く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素数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p,q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を作る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(61,53)</a:t>
            </a:r>
          </a:p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n=61×53=3233</a:t>
            </a:r>
          </a:p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φ(n)=60×52=3120</a:t>
            </a:r>
          </a:p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d=e^-1=2753</a:t>
            </a:r>
          </a:p>
        </p:txBody>
      </p:sp>
    </p:spTree>
    <p:extLst>
      <p:ext uri="{BB962C8B-B14F-4D97-AF65-F5344CB8AC3E}">
        <p14:creationId xmlns:p14="http://schemas.microsoft.com/office/powerpoint/2010/main" val="1978554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60131-9CEE-1FC7-6E86-3AE28E6F6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E0F44F-D2D2-5DEE-8ACE-B335015DF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RSA</a:t>
            </a:r>
            <a:r>
              <a:rPr kumimoji="1" lang="ja-JP" altLang="en-US" dirty="0"/>
              <a:t>やってみよう！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EB5EFF-9181-9ABD-0F58-6E6C38C3F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C=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M^e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mod n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のため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42^17 mod 3233 = 2557</a:t>
            </a: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M=</a:t>
            </a:r>
            <a:r>
              <a:rPr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C^d</a:t>
            </a: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mod n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のため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2557 ^ 2753 mod 3233 =42</a:t>
            </a:r>
          </a:p>
        </p:txBody>
      </p:sp>
    </p:spTree>
    <p:extLst>
      <p:ext uri="{BB962C8B-B14F-4D97-AF65-F5344CB8AC3E}">
        <p14:creationId xmlns:p14="http://schemas.microsoft.com/office/powerpoint/2010/main" val="12918945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445B2-3B59-187D-E9B5-FECD6269E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AC77E9-63E7-FAF8-6755-07C8FC859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つまり</a:t>
            </a:r>
            <a:r>
              <a:rPr lang="en-US" altLang="ja-JP" dirty="0"/>
              <a:t>……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F2FB4D-0212-AFC8-F77B-5FC753AA9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余剰 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＝</a:t>
            </a:r>
            <a:r>
              <a:rPr kumimoji="1" lang="en-US" altLang="ja-JP" sz="4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pq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で、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公開鍵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:e</a:t>
            </a:r>
          </a:p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秘密鍵：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e^-1</a:t>
            </a:r>
          </a:p>
        </p:txBody>
      </p:sp>
    </p:spTree>
    <p:extLst>
      <p:ext uri="{BB962C8B-B14F-4D97-AF65-F5344CB8AC3E}">
        <p14:creationId xmlns:p14="http://schemas.microsoft.com/office/powerpoint/2010/main" val="380231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59BB6-867E-A528-49FF-9FB94C44D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AEF9F3-942F-63C9-DB83-48B100745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CRYPTO</a:t>
            </a:r>
            <a:r>
              <a:rPr kumimoji="1" lang="ja-JP" altLang="en-US" dirty="0"/>
              <a:t>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52CAA5-DF2C-8B5B-AE0C-BD5036B2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暗号を表す</a:t>
            </a:r>
            <a:r>
              <a:rPr kumimoji="1" lang="en-US" altLang="ja-JP" sz="3600" dirty="0"/>
              <a:t>”</a:t>
            </a:r>
            <a:r>
              <a:rPr kumimoji="1" lang="en-US" altLang="ja-JP" sz="3600" dirty="0" err="1"/>
              <a:t>cryptogtaphy</a:t>
            </a:r>
            <a:r>
              <a:rPr kumimoji="1" lang="en-US" altLang="ja-JP" sz="3600" dirty="0"/>
              <a:t>”</a:t>
            </a:r>
            <a:r>
              <a:rPr kumimoji="1" lang="ja-JP" altLang="en-US" sz="3600" dirty="0"/>
              <a:t>の略称</a:t>
            </a:r>
            <a:endParaRPr kumimoji="1" lang="en-US" altLang="ja-JP" sz="3600" dirty="0"/>
          </a:p>
          <a:p>
            <a:r>
              <a:rPr kumimoji="1" lang="ja-JP" altLang="en-US" sz="3600" dirty="0"/>
              <a:t>暗号などを用いて元の文章</a:t>
            </a:r>
            <a:r>
              <a:rPr kumimoji="1" lang="en-US" altLang="ja-JP" sz="3600" dirty="0"/>
              <a:t>(</a:t>
            </a:r>
            <a:r>
              <a:rPr kumimoji="1" lang="ja-JP" altLang="en-US" sz="3600" dirty="0"/>
              <a:t>平文</a:t>
            </a:r>
            <a:r>
              <a:rPr kumimoji="1" lang="en-US" altLang="ja-JP" sz="3600" dirty="0"/>
              <a:t>)</a:t>
            </a:r>
            <a:r>
              <a:rPr kumimoji="1" lang="ja-JP" altLang="en-US" sz="3600" dirty="0"/>
              <a:t>を分からなくする</a:t>
            </a:r>
            <a:endParaRPr lang="en-US" altLang="ja-JP" sz="3600" dirty="0"/>
          </a:p>
          <a:p>
            <a:r>
              <a:rPr kumimoji="1" lang="ja-JP" altLang="en-US" sz="3600" dirty="0"/>
              <a:t>競プロ勢にやけに人気なジャンル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21800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77CCF-89FD-7A78-37EF-099421BFF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AB78FE-24C5-1687-2F0A-02803158D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CTF</a:t>
            </a:r>
            <a:r>
              <a:rPr lang="ja-JP" altLang="en-US" dirty="0"/>
              <a:t>での</a:t>
            </a:r>
            <a:r>
              <a:rPr lang="en-US" altLang="ja-JP" dirty="0"/>
              <a:t>RSA</a:t>
            </a:r>
            <a:r>
              <a:rPr lang="ja-JP" altLang="en-US" dirty="0"/>
              <a:t>暗号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58D54E-F9A9-15B6-2DD2-21FD0E010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RSA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暗号＋その他の情報で出題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→解けないため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共通の素因数と最大公約数をとって素因数分解したり、方程式を解いたり、近似したり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……</a:t>
            </a:r>
          </a:p>
          <a:p>
            <a:pPr marL="0" indent="0">
              <a:buNone/>
            </a:pP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113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61664-A67E-840D-74A1-F26695D00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FED286-33EE-10A9-56A5-5B02D522B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RSA</a:t>
            </a:r>
            <a:r>
              <a:rPr lang="ja-JP" altLang="en-US" dirty="0"/>
              <a:t>暗号をマスターしたら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C543CD-8A21-828E-55B7-C085998B3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楕円曲線暗号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格子暗号</a:t>
            </a:r>
            <a:endParaRPr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LLL</a:t>
            </a:r>
          </a:p>
          <a:p>
            <a:pPr marL="0" indent="0">
              <a:buNone/>
            </a:pP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en-US" altLang="ja-JP" sz="3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etc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412994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CF9FC-FC84-8D89-44D4-68DB8DB98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F1D8C6-97DC-34FB-C803-14BFF0E37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CRYPTO</a:t>
            </a:r>
            <a:r>
              <a:rPr kumimoji="1" lang="ja-JP" altLang="en-US" dirty="0"/>
              <a:t>とは？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4C0B97-644A-A492-AC84-8F84487A75E1}"/>
              </a:ext>
            </a:extLst>
          </p:cNvPr>
          <p:cNvSpPr txBox="1"/>
          <p:nvPr/>
        </p:nvSpPr>
        <p:spPr>
          <a:xfrm>
            <a:off x="979055" y="3362036"/>
            <a:ext cx="37869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Flag{Hello}</a:t>
            </a:r>
            <a:endParaRPr kumimoji="1" lang="ja-JP" altLang="en-US" sz="4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3926397-2C45-69E7-1D84-958B540A1C78}"/>
              </a:ext>
            </a:extLst>
          </p:cNvPr>
          <p:cNvSpPr txBox="1"/>
          <p:nvPr/>
        </p:nvSpPr>
        <p:spPr>
          <a:xfrm>
            <a:off x="7790873" y="3367168"/>
            <a:ext cx="37869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err="1"/>
              <a:t>Iodj</a:t>
            </a:r>
            <a:r>
              <a:rPr kumimoji="1" lang="en-US" altLang="ja-JP" sz="4400" dirty="0"/>
              <a:t>{</a:t>
            </a:r>
            <a:r>
              <a:rPr kumimoji="1" lang="en-US" altLang="ja-JP" sz="4400" dirty="0" err="1"/>
              <a:t>khoor</a:t>
            </a:r>
            <a:r>
              <a:rPr kumimoji="1" lang="en-US" altLang="ja-JP" sz="4400" dirty="0"/>
              <a:t>}</a:t>
            </a:r>
            <a:endParaRPr kumimoji="1" lang="ja-JP" altLang="en-US" sz="4400" dirty="0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8E9E4E29-C0A7-A5B7-1120-C9C7FC7953DD}"/>
              </a:ext>
            </a:extLst>
          </p:cNvPr>
          <p:cNvSpPr/>
          <p:nvPr/>
        </p:nvSpPr>
        <p:spPr>
          <a:xfrm>
            <a:off x="3814617" y="3565236"/>
            <a:ext cx="3976255" cy="566241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0BFDB0D-8480-3031-E56F-4F4196509AB8}"/>
              </a:ext>
            </a:extLst>
          </p:cNvPr>
          <p:cNvSpPr txBox="1"/>
          <p:nvPr/>
        </p:nvSpPr>
        <p:spPr>
          <a:xfrm>
            <a:off x="3354587" y="2705955"/>
            <a:ext cx="4896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元の文から変化させる</a:t>
            </a:r>
          </a:p>
        </p:txBody>
      </p:sp>
    </p:spTree>
    <p:extLst>
      <p:ext uri="{BB962C8B-B14F-4D97-AF65-F5344CB8AC3E}">
        <p14:creationId xmlns:p14="http://schemas.microsoft.com/office/powerpoint/2010/main" val="140857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563D6-3E39-2F2E-3483-C791BC89E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FD8535-3C47-0FCC-72A3-0FBA99A9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暗号とは？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E4620-028A-876B-9B8D-2CEBBD7C8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情報をある規則に従って変化させ、他人に理解されにくくするための技術や方法のこと</a:t>
            </a:r>
            <a:endParaRPr lang="en-US" altLang="ja-JP" sz="2800" dirty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元に戻すためには「鍵」が必要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72775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C0D7D-CEBE-F6B8-A486-446C35E94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462ABE-5465-17BB-162E-7D2CE07C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鍵</a:t>
            </a:r>
            <a:r>
              <a:rPr kumimoji="1" lang="ja-JP" altLang="en-US" dirty="0"/>
              <a:t>とは？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CE5132-030C-F3F2-BD70-63117A47FA7D}"/>
              </a:ext>
            </a:extLst>
          </p:cNvPr>
          <p:cNvSpPr txBox="1"/>
          <p:nvPr/>
        </p:nvSpPr>
        <p:spPr>
          <a:xfrm>
            <a:off x="618836" y="2466108"/>
            <a:ext cx="3205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cryptography</a:t>
            </a:r>
            <a:endParaRPr kumimoji="1" lang="ja-JP" altLang="en-US" sz="3200" dirty="0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74D94EB9-489F-6B7E-3749-AA1572B94FC1}"/>
              </a:ext>
            </a:extLst>
          </p:cNvPr>
          <p:cNvSpPr/>
          <p:nvPr/>
        </p:nvSpPr>
        <p:spPr>
          <a:xfrm>
            <a:off x="3181927" y="2508987"/>
            <a:ext cx="3976255" cy="566241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0D9D70C-3C0B-F3C3-DE65-1CEC718DE3B5}"/>
              </a:ext>
            </a:extLst>
          </p:cNvPr>
          <p:cNvSpPr/>
          <p:nvPr/>
        </p:nvSpPr>
        <p:spPr>
          <a:xfrm>
            <a:off x="3749964" y="2049446"/>
            <a:ext cx="2503054" cy="5190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673CE22E-C4A6-6C49-B5E8-D4F9C9D3A70A}"/>
              </a:ext>
            </a:extLst>
          </p:cNvPr>
          <p:cNvSpPr/>
          <p:nvPr/>
        </p:nvSpPr>
        <p:spPr>
          <a:xfrm rot="13332152">
            <a:off x="2454701" y="2000986"/>
            <a:ext cx="420255" cy="3923105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98C1239-26D8-034C-DF4A-E5A58ED9C402}"/>
              </a:ext>
            </a:extLst>
          </p:cNvPr>
          <p:cNvSpPr txBox="1"/>
          <p:nvPr/>
        </p:nvSpPr>
        <p:spPr>
          <a:xfrm>
            <a:off x="7495309" y="2466108"/>
            <a:ext cx="3205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err="1"/>
              <a:t>dszquphsbqiz</a:t>
            </a:r>
            <a:endParaRPr kumimoji="1" lang="ja-JP" altLang="en-US" sz="3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FD2B0F-4F48-7012-453A-34115C82899C}"/>
              </a:ext>
            </a:extLst>
          </p:cNvPr>
          <p:cNvSpPr txBox="1"/>
          <p:nvPr/>
        </p:nvSpPr>
        <p:spPr>
          <a:xfrm>
            <a:off x="3616036" y="2030912"/>
            <a:ext cx="3205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１文字ずらす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1113A7-D361-BF0E-C062-A92AE600F11C}"/>
              </a:ext>
            </a:extLst>
          </p:cNvPr>
          <p:cNvSpPr txBox="1"/>
          <p:nvPr/>
        </p:nvSpPr>
        <p:spPr>
          <a:xfrm>
            <a:off x="618835" y="3724055"/>
            <a:ext cx="3205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cryptography</a:t>
            </a:r>
            <a:endParaRPr kumimoji="1" lang="ja-JP" altLang="en-US" sz="3200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0D4F668-0D02-3AE5-1215-D86C114B8A40}"/>
              </a:ext>
            </a:extLst>
          </p:cNvPr>
          <p:cNvSpPr/>
          <p:nvPr/>
        </p:nvSpPr>
        <p:spPr>
          <a:xfrm>
            <a:off x="3616036" y="3400818"/>
            <a:ext cx="2636982" cy="473313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3E9047CD-BD10-952D-2A2B-03C2DF0BFEAA}"/>
              </a:ext>
            </a:extLst>
          </p:cNvPr>
          <p:cNvSpPr/>
          <p:nvPr/>
        </p:nvSpPr>
        <p:spPr>
          <a:xfrm>
            <a:off x="3186545" y="3793135"/>
            <a:ext cx="3976255" cy="566241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2B40EA0-EC4E-7445-98F5-53E22483E8F7}"/>
              </a:ext>
            </a:extLst>
          </p:cNvPr>
          <p:cNvSpPr txBox="1"/>
          <p:nvPr/>
        </p:nvSpPr>
        <p:spPr>
          <a:xfrm>
            <a:off x="7495308" y="3724055"/>
            <a:ext cx="3205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err="1"/>
              <a:t>errrthirtrhr</a:t>
            </a:r>
            <a:endParaRPr kumimoji="1" lang="ja-JP" altLang="en-US" sz="3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8CD872A-2912-3BB0-C0CB-4043CE7C4540}"/>
              </a:ext>
            </a:extLst>
          </p:cNvPr>
          <p:cNvSpPr txBox="1"/>
          <p:nvPr/>
        </p:nvSpPr>
        <p:spPr>
          <a:xfrm>
            <a:off x="3616036" y="3331738"/>
            <a:ext cx="3205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“cat”</a:t>
            </a:r>
            <a:r>
              <a:rPr kumimoji="1" lang="ja-JP" altLang="en-US" sz="3200" dirty="0"/>
              <a:t>を与える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7B454168-62F6-70B1-569B-7F438DCBC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869" y="4658765"/>
            <a:ext cx="6354062" cy="5039428"/>
          </a:xfrm>
          <a:prstGeom prst="rect">
            <a:avLst/>
          </a:prstGeom>
        </p:spPr>
      </p:pic>
      <p:sp>
        <p:nvSpPr>
          <p:cNvPr id="20" name="矢印: 下 19">
            <a:extLst>
              <a:ext uri="{FF2B5EF4-FFF2-40B4-BE49-F238E27FC236}">
                <a16:creationId xmlns:a16="http://schemas.microsoft.com/office/drawing/2014/main" id="{1D4A50DF-2398-A4C9-CABF-4A57F974F036}"/>
              </a:ext>
            </a:extLst>
          </p:cNvPr>
          <p:cNvSpPr/>
          <p:nvPr/>
        </p:nvSpPr>
        <p:spPr>
          <a:xfrm rot="13871684">
            <a:off x="2639291" y="3509741"/>
            <a:ext cx="420255" cy="2484383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A935E74B-D232-2AC4-91A9-3329559F57CF}"/>
              </a:ext>
            </a:extLst>
          </p:cNvPr>
          <p:cNvSpPr/>
          <p:nvPr/>
        </p:nvSpPr>
        <p:spPr>
          <a:xfrm rot="16200000">
            <a:off x="3672664" y="4080075"/>
            <a:ext cx="420255" cy="3466394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E165A48-BC89-9132-A9DC-C4D1712E311B}"/>
              </a:ext>
            </a:extLst>
          </p:cNvPr>
          <p:cNvSpPr txBox="1"/>
          <p:nvPr/>
        </p:nvSpPr>
        <p:spPr>
          <a:xfrm>
            <a:off x="157018" y="5556762"/>
            <a:ext cx="21993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これら、全部</a:t>
            </a:r>
            <a:r>
              <a:rPr kumimoji="1" lang="en-US" altLang="ja-JP" sz="3200" dirty="0"/>
              <a:t>”</a:t>
            </a:r>
            <a:r>
              <a:rPr kumimoji="1" lang="ja-JP" altLang="en-US" sz="3200" dirty="0"/>
              <a:t>鍵</a:t>
            </a:r>
            <a:r>
              <a:rPr kumimoji="1" lang="en-US" altLang="ja-JP" sz="3200" dirty="0"/>
              <a:t>”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6889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3DE8C-3821-BDB0-81C8-97CC4BC6E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222EC9-48B6-B797-E269-B6A21BF7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鍵</a:t>
            </a:r>
            <a:r>
              <a:rPr kumimoji="1" lang="ja-JP" altLang="en-US" dirty="0"/>
              <a:t>とは？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52E240-D883-9BF9-7684-FE93E6122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つまり</a:t>
            </a:r>
            <a:r>
              <a:rPr lang="en-US" altLang="ja-JP" sz="4000" dirty="0"/>
              <a:t>……</a:t>
            </a:r>
          </a:p>
          <a:p>
            <a:pPr marL="0" indent="0">
              <a:buNone/>
            </a:pPr>
            <a:r>
              <a:rPr lang="ja-JP" altLang="en-US" sz="4000" dirty="0"/>
              <a:t>暗号化や復号を行う際に使用する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特定のデータ</a:t>
            </a:r>
            <a:endParaRPr kumimoji="1"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841791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0FE53-EB08-AF6B-0E2B-8F829E407E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054C4A1-82F5-82D4-7A04-F4AD905E9FA6}"/>
              </a:ext>
            </a:extLst>
          </p:cNvPr>
          <p:cNvSpPr/>
          <p:nvPr/>
        </p:nvSpPr>
        <p:spPr>
          <a:xfrm>
            <a:off x="969928" y="2388523"/>
            <a:ext cx="4627308" cy="3812151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B11D17A-FC82-EA1B-C80F-793927D6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暗号の種類</a:t>
            </a:r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BFD0295-CA54-542D-EF0A-A329D012CD72}"/>
              </a:ext>
            </a:extLst>
          </p:cNvPr>
          <p:cNvSpPr/>
          <p:nvPr/>
        </p:nvSpPr>
        <p:spPr>
          <a:xfrm>
            <a:off x="6093918" y="2388524"/>
            <a:ext cx="4627308" cy="3812151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D9B77F-9EFA-0BC0-167F-1B68FA2A9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837" y="2651760"/>
            <a:ext cx="4893081" cy="4206240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AES</a:t>
            </a:r>
          </a:p>
          <a:p>
            <a:r>
              <a:rPr kumimoji="1" lang="en-US" altLang="ja-JP" sz="4800" dirty="0"/>
              <a:t>DES</a:t>
            </a:r>
          </a:p>
          <a:p>
            <a:r>
              <a:rPr lang="ja-JP" altLang="en-US" sz="4800" dirty="0"/>
              <a:t>古典暗号</a:t>
            </a:r>
            <a:endParaRPr kumimoji="1" lang="en-US" altLang="ja-JP" sz="48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282DC9F-6B7E-50AC-286E-0194E70F5A09}"/>
              </a:ext>
            </a:extLst>
          </p:cNvPr>
          <p:cNvSpPr txBox="1">
            <a:spLocks/>
          </p:cNvSpPr>
          <p:nvPr/>
        </p:nvSpPr>
        <p:spPr>
          <a:xfrm>
            <a:off x="6093918" y="2651760"/>
            <a:ext cx="4893081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/>
              <a:t>RSA</a:t>
            </a:r>
          </a:p>
          <a:p>
            <a:r>
              <a:rPr lang="en-US" altLang="ja-JP" sz="4000" dirty="0"/>
              <a:t>DSA(</a:t>
            </a:r>
            <a:r>
              <a:rPr lang="ja-JP" altLang="en-US" sz="4000" dirty="0"/>
              <a:t>楕円曲線暗号</a:t>
            </a:r>
            <a:r>
              <a:rPr lang="en-US" altLang="ja-JP" sz="4000" dirty="0"/>
              <a:t>)</a:t>
            </a:r>
          </a:p>
          <a:p>
            <a:r>
              <a:rPr lang="ja-JP" altLang="en-US" sz="4000" dirty="0"/>
              <a:t>格子暗号</a:t>
            </a:r>
            <a:endParaRPr lang="en-US" altLang="ja-JP" sz="4000" dirty="0"/>
          </a:p>
          <a:p>
            <a:endParaRPr lang="en-US" altLang="ja-JP" sz="4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51142E-6D1D-B5F4-D7D4-4C4FFBECE181}"/>
              </a:ext>
            </a:extLst>
          </p:cNvPr>
          <p:cNvSpPr txBox="1"/>
          <p:nvPr/>
        </p:nvSpPr>
        <p:spPr>
          <a:xfrm>
            <a:off x="1684595" y="2015589"/>
            <a:ext cx="3445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共通鍵暗号方式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BFF46F-16C5-8069-D7CB-4000BC554DF1}"/>
              </a:ext>
            </a:extLst>
          </p:cNvPr>
          <p:cNvSpPr txBox="1"/>
          <p:nvPr/>
        </p:nvSpPr>
        <p:spPr>
          <a:xfrm>
            <a:off x="6616227" y="2015589"/>
            <a:ext cx="3445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公開鍵暗号方式</a:t>
            </a:r>
          </a:p>
        </p:txBody>
      </p:sp>
    </p:spTree>
    <p:extLst>
      <p:ext uri="{BB962C8B-B14F-4D97-AF65-F5344CB8AC3E}">
        <p14:creationId xmlns:p14="http://schemas.microsoft.com/office/powerpoint/2010/main" val="138490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DA84B-3EEC-E5CB-B14F-DE40DD22B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DD2FC-094C-479E-B3DC-C3E200513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共通</a:t>
            </a:r>
            <a:r>
              <a:rPr lang="ja-JP" altLang="en-US" dirty="0"/>
              <a:t>鍵と公開鍵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84229B-D5E0-B18F-E25E-02F257E46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共通鍵</a:t>
            </a:r>
            <a:endParaRPr lang="en-US" altLang="ja-JP" sz="4000" dirty="0"/>
          </a:p>
          <a:p>
            <a:pPr marL="228600" lvl="1" indent="0">
              <a:buNone/>
            </a:pPr>
            <a:r>
              <a:rPr kumimoji="1" lang="ja-JP" altLang="en-US" sz="4600" dirty="0"/>
              <a:t>暗号化と</a:t>
            </a:r>
            <a:r>
              <a:rPr lang="ja-JP" altLang="en-US" sz="4600" dirty="0"/>
              <a:t>復号</a:t>
            </a:r>
            <a:r>
              <a:rPr kumimoji="1" lang="ja-JP" altLang="en-US" sz="4600" dirty="0"/>
              <a:t>の両方に同じ鍵が必要</a:t>
            </a:r>
            <a:endParaRPr kumimoji="1" lang="en-US" altLang="ja-JP" sz="4600" dirty="0"/>
          </a:p>
          <a:p>
            <a:pPr marL="228600" lvl="1" indent="0">
              <a:buNone/>
            </a:pPr>
            <a:endParaRPr kumimoji="1" lang="en-US" altLang="ja-JP" sz="4600" dirty="0"/>
          </a:p>
          <a:p>
            <a:pPr marL="228600" lvl="1" indent="0">
              <a:buNone/>
            </a:pPr>
            <a:r>
              <a:rPr lang="ja-JP" altLang="en-US" sz="4600" dirty="0"/>
              <a:t>鍵配送問題がある</a:t>
            </a:r>
            <a:endParaRPr lang="en-US" altLang="ja-JP" sz="4600" dirty="0"/>
          </a:p>
          <a:p>
            <a:pPr marL="228600" lvl="1" indent="0">
              <a:buNone/>
            </a:pPr>
            <a:endParaRPr lang="en-US" altLang="ja-JP" sz="4600" dirty="0"/>
          </a:p>
          <a:p>
            <a:pPr marL="228600" lvl="1" indent="0">
              <a:buNone/>
            </a:pPr>
            <a:r>
              <a:rPr kumimoji="1" lang="ja-JP" altLang="en-US" sz="4600" dirty="0"/>
              <a:t>公開鍵より処理速度が速い</a:t>
            </a:r>
            <a:endParaRPr kumimoji="1" lang="en-US" altLang="ja-JP" sz="4600" dirty="0"/>
          </a:p>
        </p:txBody>
      </p:sp>
    </p:spTree>
    <p:extLst>
      <p:ext uri="{BB962C8B-B14F-4D97-AF65-F5344CB8AC3E}">
        <p14:creationId xmlns:p14="http://schemas.microsoft.com/office/powerpoint/2010/main" val="2978326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縞模様</Template>
  <TotalTime>538</TotalTime>
  <Words>1000</Words>
  <Application>Microsoft Office PowerPoint</Application>
  <PresentationFormat>ワイド画面</PresentationFormat>
  <Paragraphs>161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5" baseType="lpstr">
      <vt:lpstr>BIZ UDPゴシック</vt:lpstr>
      <vt:lpstr>Corbel</vt:lpstr>
      <vt:lpstr>Wingdings</vt:lpstr>
      <vt:lpstr>縞模様</vt:lpstr>
      <vt:lpstr>PowerPoint プレゼンテーション</vt:lpstr>
      <vt:lpstr>自己紹介</vt:lpstr>
      <vt:lpstr>CRYPTOとは？</vt:lpstr>
      <vt:lpstr>CRYPTOとは？</vt:lpstr>
      <vt:lpstr>暗号とは？</vt:lpstr>
      <vt:lpstr>鍵とは？</vt:lpstr>
      <vt:lpstr>鍵とは？</vt:lpstr>
      <vt:lpstr>暗号の種類</vt:lpstr>
      <vt:lpstr>共通鍵と公開鍵</vt:lpstr>
      <vt:lpstr>共通鍵と公開鍵</vt:lpstr>
      <vt:lpstr>脱線：ハイブリッド暗号化方式</vt:lpstr>
      <vt:lpstr>RSA暗号ってなに？</vt:lpstr>
      <vt:lpstr>ちょっとまって！</vt:lpstr>
      <vt:lpstr>RSAやってみよう！</vt:lpstr>
      <vt:lpstr>余剰ってなに？</vt:lpstr>
      <vt:lpstr>余剰ってなに？</vt:lpstr>
      <vt:lpstr>余剰ってなに？</vt:lpstr>
      <vt:lpstr>余剰ってなに？</vt:lpstr>
      <vt:lpstr>余剰ってなに？</vt:lpstr>
      <vt:lpstr>逆元の見つけ方</vt:lpstr>
      <vt:lpstr>フェルマーの小定理</vt:lpstr>
      <vt:lpstr>RSAってなに？</vt:lpstr>
      <vt:lpstr>RSAってなに？</vt:lpstr>
      <vt:lpstr>難しい話</vt:lpstr>
      <vt:lpstr>RSAやってみよう！</vt:lpstr>
      <vt:lpstr>RSAやってみよう！</vt:lpstr>
      <vt:lpstr>RSAやってみよう！</vt:lpstr>
      <vt:lpstr>RSAやってみよう！</vt:lpstr>
      <vt:lpstr>つまり……</vt:lpstr>
      <vt:lpstr>CTFでのRSA暗号</vt:lpstr>
      <vt:lpstr>RSA暗号をマスターしたら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shota matsuda</dc:creator>
  <cp:lastModifiedBy>shota matsuda</cp:lastModifiedBy>
  <cp:revision>1</cp:revision>
  <dcterms:created xsi:type="dcterms:W3CDTF">2024-10-16T08:10:26Z</dcterms:created>
  <dcterms:modified xsi:type="dcterms:W3CDTF">2024-10-21T06:38:13Z</dcterms:modified>
</cp:coreProperties>
</file>