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0" r:id="rId2"/>
    <p:sldId id="269" r:id="rId3"/>
    <p:sldId id="271" r:id="rId4"/>
    <p:sldId id="261" r:id="rId5"/>
    <p:sldId id="262" r:id="rId6"/>
    <p:sldId id="278" r:id="rId7"/>
    <p:sldId id="263" r:id="rId8"/>
    <p:sldId id="264" r:id="rId9"/>
    <p:sldId id="272" r:id="rId10"/>
    <p:sldId id="273" r:id="rId11"/>
    <p:sldId id="274" r:id="rId12"/>
    <p:sldId id="265" r:id="rId13"/>
    <p:sldId id="266" r:id="rId14"/>
    <p:sldId id="270" r:id="rId15"/>
    <p:sldId id="275" r:id="rId16"/>
    <p:sldId id="276" r:id="rId17"/>
    <p:sldId id="277"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0715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3098" autoAdjust="0"/>
  </p:normalViewPr>
  <p:slideViewPr>
    <p:cSldViewPr snapToGrid="0">
      <p:cViewPr>
        <p:scale>
          <a:sx n="75" d="100"/>
          <a:sy n="75" d="100"/>
        </p:scale>
        <p:origin x="1008"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6862DC-C169-4532-8921-E35AAD5E2D48}"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E2BA1-0452-468A-929C-90B40C110BC0}" type="slidenum">
              <a:rPr kumimoji="1" lang="ja-JP" altLang="en-US" smtClean="0"/>
              <a:t>‹#›</a:t>
            </a:fld>
            <a:endParaRPr kumimoji="1" lang="ja-JP" altLang="en-US"/>
          </a:p>
        </p:txBody>
      </p:sp>
    </p:spTree>
    <p:extLst>
      <p:ext uri="{BB962C8B-B14F-4D97-AF65-F5344CB8AC3E}">
        <p14:creationId xmlns:p14="http://schemas.microsoft.com/office/powerpoint/2010/main" val="6844946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6AE657-FB18-90C4-416B-F43956E580E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CE1D520-BBDC-7ED5-5636-7EE608EB178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A29E0AD-EC58-EFCF-568E-2E4F67336C7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5E546F0-7272-2D57-2E00-8CAC1EC484F7}"/>
              </a:ext>
            </a:extLst>
          </p:cNvPr>
          <p:cNvSpPr>
            <a:spLocks noGrp="1"/>
          </p:cNvSpPr>
          <p:nvPr>
            <p:ph type="sldNum" sz="quarter" idx="5"/>
          </p:nvPr>
        </p:nvSpPr>
        <p:spPr/>
        <p:txBody>
          <a:bodyPr/>
          <a:lstStyle/>
          <a:p>
            <a:fld id="{5B8E2BA1-0452-468A-929C-90B40C110BC0}" type="slidenum">
              <a:rPr kumimoji="1" lang="ja-JP" altLang="en-US" smtClean="0"/>
              <a:t>3</a:t>
            </a:fld>
            <a:endParaRPr kumimoji="1" lang="ja-JP" altLang="en-US"/>
          </a:p>
        </p:txBody>
      </p:sp>
    </p:spTree>
    <p:extLst>
      <p:ext uri="{BB962C8B-B14F-4D97-AF65-F5344CB8AC3E}">
        <p14:creationId xmlns:p14="http://schemas.microsoft.com/office/powerpoint/2010/main" val="1745974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B8E2BA1-0452-468A-929C-90B40C110BC0}" type="slidenum">
              <a:rPr kumimoji="1" lang="ja-JP" altLang="en-US" smtClean="0"/>
              <a:t>4</a:t>
            </a:fld>
            <a:endParaRPr kumimoji="1" lang="ja-JP" altLang="en-US"/>
          </a:p>
        </p:txBody>
      </p:sp>
    </p:spTree>
    <p:extLst>
      <p:ext uri="{BB962C8B-B14F-4D97-AF65-F5344CB8AC3E}">
        <p14:creationId xmlns:p14="http://schemas.microsoft.com/office/powerpoint/2010/main" val="606696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B8E2BA1-0452-468A-929C-90B40C110BC0}" type="slidenum">
              <a:rPr kumimoji="1" lang="ja-JP" altLang="en-US" smtClean="0"/>
              <a:t>8</a:t>
            </a:fld>
            <a:endParaRPr kumimoji="1" lang="ja-JP" altLang="en-US"/>
          </a:p>
        </p:txBody>
      </p:sp>
    </p:spTree>
    <p:extLst>
      <p:ext uri="{BB962C8B-B14F-4D97-AF65-F5344CB8AC3E}">
        <p14:creationId xmlns:p14="http://schemas.microsoft.com/office/powerpoint/2010/main" val="564206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1465E6-8BCE-E6FA-3992-DD73B68224B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D5685DE-4A04-4D0B-379B-29425777BAF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D2EC1B3-19EC-FC72-0093-A8788775F2B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4BABA92-EF13-7CC3-F54D-02157E152DDD}"/>
              </a:ext>
            </a:extLst>
          </p:cNvPr>
          <p:cNvSpPr>
            <a:spLocks noGrp="1"/>
          </p:cNvSpPr>
          <p:nvPr>
            <p:ph type="sldNum" sz="quarter" idx="5"/>
          </p:nvPr>
        </p:nvSpPr>
        <p:spPr/>
        <p:txBody>
          <a:bodyPr/>
          <a:lstStyle/>
          <a:p>
            <a:fld id="{5B8E2BA1-0452-468A-929C-90B40C110BC0}" type="slidenum">
              <a:rPr kumimoji="1" lang="ja-JP" altLang="en-US" smtClean="0"/>
              <a:t>10</a:t>
            </a:fld>
            <a:endParaRPr kumimoji="1" lang="ja-JP" altLang="en-US"/>
          </a:p>
        </p:txBody>
      </p:sp>
    </p:spTree>
    <p:extLst>
      <p:ext uri="{BB962C8B-B14F-4D97-AF65-F5344CB8AC3E}">
        <p14:creationId xmlns:p14="http://schemas.microsoft.com/office/powerpoint/2010/main" val="1259361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D285D-07DF-1E5F-1EB7-7E5084E133E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E498515-7B3D-700F-1223-9D20E0BC62F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AD7144D-C105-39A8-9945-24AE1DF3526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AD88B7A-BA22-6365-CF4C-4E09762DD45A}"/>
              </a:ext>
            </a:extLst>
          </p:cNvPr>
          <p:cNvSpPr>
            <a:spLocks noGrp="1"/>
          </p:cNvSpPr>
          <p:nvPr>
            <p:ph type="sldNum" sz="quarter" idx="5"/>
          </p:nvPr>
        </p:nvSpPr>
        <p:spPr/>
        <p:txBody>
          <a:bodyPr/>
          <a:lstStyle/>
          <a:p>
            <a:fld id="{5B8E2BA1-0452-468A-929C-90B40C110BC0}" type="slidenum">
              <a:rPr kumimoji="1" lang="ja-JP" altLang="en-US" smtClean="0"/>
              <a:t>11</a:t>
            </a:fld>
            <a:endParaRPr kumimoji="1" lang="ja-JP" altLang="en-US"/>
          </a:p>
        </p:txBody>
      </p:sp>
    </p:spTree>
    <p:extLst>
      <p:ext uri="{BB962C8B-B14F-4D97-AF65-F5344CB8AC3E}">
        <p14:creationId xmlns:p14="http://schemas.microsoft.com/office/powerpoint/2010/main" val="863238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B8E2BA1-0452-468A-929C-90B40C110BC0}" type="slidenum">
              <a:rPr kumimoji="1" lang="ja-JP" altLang="en-US" smtClean="0"/>
              <a:t>17</a:t>
            </a:fld>
            <a:endParaRPr kumimoji="1" lang="ja-JP" altLang="en-US"/>
          </a:p>
        </p:txBody>
      </p:sp>
    </p:spTree>
    <p:extLst>
      <p:ext uri="{BB962C8B-B14F-4D97-AF65-F5344CB8AC3E}">
        <p14:creationId xmlns:p14="http://schemas.microsoft.com/office/powerpoint/2010/main" val="151494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68AD6F-FDE5-1201-293D-D57A2ADBFB6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8BF42D0-9231-7503-142D-9DC8DDF61F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F8688F7-D3D7-A16C-E7D2-23FFC0524CDE}"/>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6D77B136-287F-7256-A698-77D51B8B2D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28BF219-11C7-9559-F16D-B01BF39191F0}"/>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134462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51E26C-DB4A-11E2-9190-039D2B435FD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5B367B8-340C-EA0F-EFF6-1A52342CD0D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565D5D-18EC-3796-CAE2-5001C10E412F}"/>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9B6C1C21-DE69-DCE1-E855-B4B80DA1398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556AE9-D5CA-4FCB-BF2C-CB22598F2FA5}"/>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100798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7490466-C04C-38A1-B2D1-A24EFEF172D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8FB2400-FA27-4B20-7E3A-5318DE284C5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1D335E0-1FC7-870F-4BE6-6C21A867F642}"/>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3A204B5F-5E10-0863-85A3-912D05C25A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7796403-639F-F212-707A-6CD1B494F862}"/>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1183357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7EF10D-CC82-F3AA-4CC4-7E21FB25F37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D088ED7-03FB-F8B4-503F-A0478C46022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4043FA-5876-1BF2-C49D-ECD93083980B}"/>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5CD98643-8621-2F3F-0FF4-C869B53A91C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F24F8E-9021-9BEC-93ED-96DD67F5C46F}"/>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1552456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AA2455-A093-C13B-1866-6BD6E005867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BDBAC45-5723-2DC1-2D5B-2D398D3F101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17A6970-355E-06DE-C3DB-8AF7A3ABEF63}"/>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E2B1F589-0847-9A86-33FF-7D58154647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AD6378A-F94A-C70F-9E90-C7244A60DD7F}"/>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4152231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5EF499-C618-FF31-D30A-FE401E3F267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C3D5CC4-9F9D-F897-CF69-68FDECB8FCB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382E117-ACC2-65BA-11C8-F4DB6D25817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0FA0494-2D2A-6301-7C73-F532FF3B7679}"/>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6" name="フッター プレースホルダー 5">
            <a:extLst>
              <a:ext uri="{FF2B5EF4-FFF2-40B4-BE49-F238E27FC236}">
                <a16:creationId xmlns:a16="http://schemas.microsoft.com/office/drawing/2014/main" id="{14EB8B04-1C48-BE28-571D-BE3CB152CD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8E841B0-802C-DC50-98D7-29FA3F7235A1}"/>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1561710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FB4F56-F9F6-5234-63BA-826676741B2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89BF923-0DB9-14F2-6A76-E2B4459F9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62B505C-D081-197F-BC7D-4D6CAFCE413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E2B49C4-FACD-6D8D-A7D4-07BF6D0F12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ECD05EC-319A-C300-1686-40C14ED765B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1FD18CD-74FA-9CE0-B5E9-D0CA1F260C87}"/>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8" name="フッター プレースホルダー 7">
            <a:extLst>
              <a:ext uri="{FF2B5EF4-FFF2-40B4-BE49-F238E27FC236}">
                <a16:creationId xmlns:a16="http://schemas.microsoft.com/office/drawing/2014/main" id="{5173F252-3CDA-B3D2-8736-4951F38D6B6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BB41655-66BE-7CDF-9BAC-65922420F2A2}"/>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363318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280270-CE20-2A78-6487-B6A01F4AE1B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B7D2CF1-EDA8-E1E7-A64C-8E5B007987C0}"/>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4" name="フッター プレースホルダー 3">
            <a:extLst>
              <a:ext uri="{FF2B5EF4-FFF2-40B4-BE49-F238E27FC236}">
                <a16:creationId xmlns:a16="http://schemas.microsoft.com/office/drawing/2014/main" id="{B0336D2D-C415-DC2C-29CA-23880F447C4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A82C0C0-5362-A7F9-B72C-959EC2DF939B}"/>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1938276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A08321E-EB17-3C52-C0F2-5D10F7825F7E}"/>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3" name="フッター プレースホルダー 2">
            <a:extLst>
              <a:ext uri="{FF2B5EF4-FFF2-40B4-BE49-F238E27FC236}">
                <a16:creationId xmlns:a16="http://schemas.microsoft.com/office/drawing/2014/main" id="{402B53DA-FF8C-C2B6-05B5-18B5145F423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AB00D63-BBF4-E25C-312D-2868FFF5A1B2}"/>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2830030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6BFA21-C241-C26C-2CAF-4E462E5D8B7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2866821-6CC2-11F2-D0A6-82FC02ABEF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8591EE3-814B-AF45-412D-182BDF26D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174363E-E6E7-66BD-873B-68681082F35A}"/>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6" name="フッター プレースホルダー 5">
            <a:extLst>
              <a:ext uri="{FF2B5EF4-FFF2-40B4-BE49-F238E27FC236}">
                <a16:creationId xmlns:a16="http://schemas.microsoft.com/office/drawing/2014/main" id="{6E7D586B-8D02-CD14-7239-8C296F1E0D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33F41D-520E-1384-0119-4AA1E8550081}"/>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2371567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A200D5-0FE7-AD35-8583-B994D158AA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3430605-BDB7-CE65-7FF8-C71175C085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2042E32-D27F-53AB-0C4B-2C7C7EAFA4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1B5CA5B-845D-9DB4-785E-46C10689C708}"/>
              </a:ext>
            </a:extLst>
          </p:cNvPr>
          <p:cNvSpPr>
            <a:spLocks noGrp="1"/>
          </p:cNvSpPr>
          <p:nvPr>
            <p:ph type="dt" sz="half" idx="10"/>
          </p:nvPr>
        </p:nvSpPr>
        <p:spPr/>
        <p:txBody>
          <a:bodyPr/>
          <a:lstStyle/>
          <a:p>
            <a:fld id="{940801F0-8321-4C63-B180-84A87571A965}" type="datetimeFigureOut">
              <a:rPr kumimoji="1" lang="ja-JP" altLang="en-US" smtClean="0"/>
              <a:t>2025/2/6</a:t>
            </a:fld>
            <a:endParaRPr kumimoji="1" lang="ja-JP" altLang="en-US"/>
          </a:p>
        </p:txBody>
      </p:sp>
      <p:sp>
        <p:nvSpPr>
          <p:cNvPr id="6" name="フッター プレースホルダー 5">
            <a:extLst>
              <a:ext uri="{FF2B5EF4-FFF2-40B4-BE49-F238E27FC236}">
                <a16:creationId xmlns:a16="http://schemas.microsoft.com/office/drawing/2014/main" id="{AB2CF39E-BF4E-83F3-51B1-7E859262AB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215259-F42E-5905-5A42-F3A0E2C26290}"/>
              </a:ext>
            </a:extLst>
          </p:cNvPr>
          <p:cNvSpPr>
            <a:spLocks noGrp="1"/>
          </p:cNvSpPr>
          <p:nvPr>
            <p:ph type="sldNum" sz="quarter" idx="12"/>
          </p:nvPr>
        </p:nvSpPr>
        <p:spPr/>
        <p:txBody>
          <a:body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1553220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22FC630-0EE9-B171-9ADD-76B86EC219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8B9253-8EC6-4865-0FB9-BDE9FCD262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8F04F62-CE5F-CF1F-9AD5-ABD3EADF80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40801F0-8321-4C63-B180-84A87571A965}" type="datetimeFigureOut">
              <a:rPr kumimoji="1" lang="ja-JP" altLang="en-US" smtClean="0"/>
              <a:t>2025/2/6</a:t>
            </a:fld>
            <a:endParaRPr kumimoji="1" lang="ja-JP" altLang="en-US"/>
          </a:p>
        </p:txBody>
      </p:sp>
      <p:sp>
        <p:nvSpPr>
          <p:cNvPr id="5" name="フッター プレースホルダー 4">
            <a:extLst>
              <a:ext uri="{FF2B5EF4-FFF2-40B4-BE49-F238E27FC236}">
                <a16:creationId xmlns:a16="http://schemas.microsoft.com/office/drawing/2014/main" id="{5561BA48-F7EE-5D08-2D49-749B0023DF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28FA11D-0E38-C105-AC2C-CCA79D2006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526A06B-65B1-44D0-8BAF-2F03D871E264}" type="slidenum">
              <a:rPr kumimoji="1" lang="ja-JP" altLang="en-US" smtClean="0"/>
              <a:t>‹#›</a:t>
            </a:fld>
            <a:endParaRPr kumimoji="1" lang="ja-JP" altLang="en-US"/>
          </a:p>
        </p:txBody>
      </p:sp>
    </p:spTree>
    <p:extLst>
      <p:ext uri="{BB962C8B-B14F-4D97-AF65-F5344CB8AC3E}">
        <p14:creationId xmlns:p14="http://schemas.microsoft.com/office/powerpoint/2010/main" val="3311265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8.png"/><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8.png"/><Relationship Id="rId4" Type="http://schemas.openxmlformats.org/officeDocument/2006/relationships/image" Target="../media/image5.svg"/></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5.svg"/><Relationship Id="rId7"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5.sv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11F70EFD-0F9D-CF75-DB10-A349F49C8664}"/>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F8920BE-91DC-2228-A8BF-DD3DC71D31DA}"/>
              </a:ext>
            </a:extLst>
          </p:cNvPr>
          <p:cNvSpPr txBox="1"/>
          <p:nvPr/>
        </p:nvSpPr>
        <p:spPr>
          <a:xfrm>
            <a:off x="1452741" y="1587500"/>
            <a:ext cx="9286517" cy="1446550"/>
          </a:xfrm>
          <a:prstGeom prst="rect">
            <a:avLst/>
          </a:prstGeom>
          <a:noFill/>
        </p:spPr>
        <p:txBody>
          <a:bodyPr wrap="none" rtlCol="0">
            <a:spAutoFit/>
          </a:bodyPr>
          <a:lstStyle/>
          <a:p>
            <a:pPr algn="ctr"/>
            <a:r>
              <a:rPr kumimoji="1" lang="en-US" altLang="ja-JP" sz="4400" b="1" dirty="0">
                <a:solidFill>
                  <a:schemeClr val="bg1"/>
                </a:solidFill>
                <a:latin typeface="BIZ UDPゴシック" panose="020B0400000000000000" pitchFamily="50" charset="-128"/>
                <a:ea typeface="BIZ UDPゴシック" panose="020B0400000000000000" pitchFamily="50" charset="-128"/>
              </a:rPr>
              <a:t>Defense Evasion Foundation</a:t>
            </a:r>
          </a:p>
          <a:p>
            <a:pPr algn="ctr"/>
            <a:r>
              <a:rPr lang="ja-JP" altLang="en-US" sz="4400" b="1" dirty="0">
                <a:solidFill>
                  <a:schemeClr val="bg1"/>
                </a:solidFill>
                <a:latin typeface="BIZ UDPゴシック" panose="020B0400000000000000" pitchFamily="50" charset="-128"/>
                <a:ea typeface="BIZ UDPゴシック" panose="020B0400000000000000" pitchFamily="50" charset="-128"/>
              </a:rPr>
              <a:t>～ネットワーク編１～</a:t>
            </a:r>
            <a:endParaRPr lang="en-US" altLang="ja-JP" sz="4400" b="1" dirty="0">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9ACB1E7D-4AB8-8422-E547-250CFFE762BC}"/>
              </a:ext>
            </a:extLst>
          </p:cNvPr>
          <p:cNvSpPr txBox="1"/>
          <p:nvPr/>
        </p:nvSpPr>
        <p:spPr>
          <a:xfrm>
            <a:off x="4456768" y="3531563"/>
            <a:ext cx="3278462" cy="584775"/>
          </a:xfrm>
          <a:prstGeom prst="rect">
            <a:avLst/>
          </a:prstGeom>
          <a:noFill/>
        </p:spPr>
        <p:txBody>
          <a:bodyPr wrap="none" rtlCol="0">
            <a:spAutoFit/>
          </a:bodyPr>
          <a:lstStyle/>
          <a:p>
            <a:pPr algn="ctr"/>
            <a:r>
              <a:rPr lang="en-US" altLang="ja-JP" sz="3200" b="1" dirty="0">
                <a:solidFill>
                  <a:schemeClr val="bg1"/>
                </a:solidFill>
                <a:latin typeface="BIZ UDPゴシック" panose="020B0400000000000000" pitchFamily="50" charset="-128"/>
                <a:ea typeface="BIZ UDPゴシック" panose="020B0400000000000000" pitchFamily="50" charset="-128"/>
              </a:rPr>
              <a:t>VERIVERITAS</a:t>
            </a:r>
          </a:p>
        </p:txBody>
      </p:sp>
    </p:spTree>
    <p:extLst>
      <p:ext uri="{BB962C8B-B14F-4D97-AF65-F5344CB8AC3E}">
        <p14:creationId xmlns:p14="http://schemas.microsoft.com/office/powerpoint/2010/main" val="3147931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92DD96A3-4E09-9AE4-D92C-F6A3C244E78B}"/>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72133BFD-2506-8419-A364-CDC3FD5A66EB}"/>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C20A0904-C2F8-A617-08D4-C29A0D21F716}"/>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9606A573-6F37-2756-202C-E3905AAF76DA}"/>
              </a:ext>
            </a:extLst>
          </p:cNvPr>
          <p:cNvSpPr/>
          <p:nvPr/>
        </p:nvSpPr>
        <p:spPr>
          <a:xfrm>
            <a:off x="4" y="213654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0068AF86-E945-6C72-C010-17C6261645BF}"/>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D3262111-2769-70F8-C724-C2CBC82A7E0C}"/>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94820996-B23A-B572-86AB-1C16704ECEC0}"/>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BE7395E6-F5F1-1338-458B-AA2355B0CA42}"/>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DAAD80DE-1D4F-D809-A148-66E6EC44277D}"/>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0E2945F8-341C-F96C-9A7E-28BCCA72DA03}"/>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12" name="直線コネクタ 11">
            <a:extLst>
              <a:ext uri="{FF2B5EF4-FFF2-40B4-BE49-F238E27FC236}">
                <a16:creationId xmlns:a16="http://schemas.microsoft.com/office/drawing/2014/main" id="{F60C5BFB-7273-B6D6-464D-4351C49DADFC}"/>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B04087A5-F66D-0006-BFD6-7FB146AE69B7}"/>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8F5CC83D-AE87-2D3C-A165-274A162D912D}"/>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F51284D9-EA27-EABB-F6CF-022B06512249}"/>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C43E4484-B2A5-D3B7-30F1-009A8CA6315C}"/>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AB941057-AA77-3CE6-D924-87DC6887FDEB}"/>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A8EDEF61-9FB2-70F7-D81D-8527BEDA059C}"/>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00D3E483-2EBB-462A-5AB6-157BD1760824}"/>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FE30D260-1F4B-DB01-B05F-CBF67C04068B}"/>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EAF3C8DF-EC13-B11A-C839-6B29DC34B189}"/>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9759D300-D4DC-4795-3E27-BDEA33957C60}"/>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F0246022-0536-1D72-E774-EC8B2CFC987B}"/>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0CA743DB-A6B1-8E55-5A0A-90AD9828C434}"/>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D6B96F5A-44E7-7796-3743-680955640C15}"/>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4" name="正方形/長方形 43">
            <a:extLst>
              <a:ext uri="{FF2B5EF4-FFF2-40B4-BE49-F238E27FC236}">
                <a16:creationId xmlns:a16="http://schemas.microsoft.com/office/drawing/2014/main" id="{C77F020C-B028-5A3A-C4CF-15B9E95FEDCB}"/>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789CA918-3BB8-F6E9-D27A-337D91493DCC}"/>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05245215-BB15-C723-AE93-58879CAD5D95}"/>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rPr>
              <a:t>非暗号化通信の検知 </a:t>
            </a:r>
            <a:r>
              <a:rPr lang="en-US" altLang="ja-JP" sz="2800" b="1" dirty="0">
                <a:solidFill>
                  <a:schemeClr val="bg1"/>
                </a:solidFill>
              </a:rPr>
              <a:t>(Metasploit HTTP)</a:t>
            </a:r>
            <a:endParaRPr lang="ja-JP" altLang="en-US" sz="2800" b="1" dirty="0">
              <a:solidFill>
                <a:schemeClr val="bg1"/>
              </a:solidFill>
            </a:endParaRPr>
          </a:p>
        </p:txBody>
      </p:sp>
      <p:sp>
        <p:nvSpPr>
          <p:cNvPr id="42" name="テキスト ボックス 41">
            <a:extLst>
              <a:ext uri="{FF2B5EF4-FFF2-40B4-BE49-F238E27FC236}">
                <a16:creationId xmlns:a16="http://schemas.microsoft.com/office/drawing/2014/main" id="{16133998-04E0-3C3C-76CF-A8A13A9B782F}"/>
              </a:ext>
            </a:extLst>
          </p:cNvPr>
          <p:cNvSpPr txBox="1"/>
          <p:nvPr/>
        </p:nvSpPr>
        <p:spPr>
          <a:xfrm>
            <a:off x="2016087" y="1277551"/>
            <a:ext cx="10844980" cy="400110"/>
          </a:xfrm>
          <a:prstGeom prst="rect">
            <a:avLst/>
          </a:prstGeom>
          <a:noFill/>
        </p:spPr>
        <p:txBody>
          <a:bodyPr wrap="square">
            <a:spAutoFit/>
          </a:bodyPr>
          <a:lstStyle/>
          <a:p>
            <a:r>
              <a:rPr kumimoji="1" lang="en-US" altLang="ja-JP" sz="2000" b="1" dirty="0">
                <a:solidFill>
                  <a:schemeClr val="bg1"/>
                </a:solidFill>
              </a:rPr>
              <a:t>PA220 C2</a:t>
            </a:r>
            <a:r>
              <a:rPr kumimoji="1" lang="ja-JP" altLang="en-US" sz="2000" b="1" dirty="0">
                <a:solidFill>
                  <a:schemeClr val="bg1"/>
                </a:solidFill>
              </a:rPr>
              <a:t>チャネル（</a:t>
            </a:r>
            <a:r>
              <a:rPr kumimoji="1" lang="en-US" altLang="ja-JP" sz="2000" b="1" dirty="0">
                <a:solidFill>
                  <a:schemeClr val="bg1"/>
                </a:solidFill>
              </a:rPr>
              <a:t>HTTP</a:t>
            </a:r>
            <a:r>
              <a:rPr kumimoji="1" lang="ja-JP" altLang="en-US" sz="2000" b="1" dirty="0">
                <a:solidFill>
                  <a:schemeClr val="bg1"/>
                </a:solidFill>
              </a:rPr>
              <a:t>）の検知</a:t>
            </a:r>
          </a:p>
        </p:txBody>
      </p:sp>
      <p:grpSp>
        <p:nvGrpSpPr>
          <p:cNvPr id="43" name="グループ化 42">
            <a:extLst>
              <a:ext uri="{FF2B5EF4-FFF2-40B4-BE49-F238E27FC236}">
                <a16:creationId xmlns:a16="http://schemas.microsoft.com/office/drawing/2014/main" id="{A49964E3-7E27-F44C-E359-B8D18B5AC588}"/>
              </a:ext>
            </a:extLst>
          </p:cNvPr>
          <p:cNvGrpSpPr/>
          <p:nvPr/>
        </p:nvGrpSpPr>
        <p:grpSpPr>
          <a:xfrm>
            <a:off x="2587587" y="3321070"/>
            <a:ext cx="7227956" cy="2670556"/>
            <a:chOff x="2840383" y="-367907"/>
            <a:chExt cx="8744479" cy="3671254"/>
          </a:xfrm>
        </p:grpSpPr>
        <p:sp>
          <p:nvSpPr>
            <p:cNvPr id="46" name="正方形/長方形 45">
              <a:extLst>
                <a:ext uri="{FF2B5EF4-FFF2-40B4-BE49-F238E27FC236}">
                  <a16:creationId xmlns:a16="http://schemas.microsoft.com/office/drawing/2014/main" id="{96A15335-C84F-6912-10AC-A61250F366C1}"/>
                </a:ext>
              </a:extLst>
            </p:cNvPr>
            <p:cNvSpPr/>
            <p:nvPr/>
          </p:nvSpPr>
          <p:spPr>
            <a:xfrm>
              <a:off x="2848006" y="-367907"/>
              <a:ext cx="8736856" cy="3671254"/>
            </a:xfrm>
            <a:prstGeom prst="rect">
              <a:avLst/>
            </a:prstGeom>
            <a:solidFill>
              <a:srgbClr val="1C1C1C"/>
            </a:solidFill>
            <a:ln w="3492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矢印コネクタ 48">
              <a:extLst>
                <a:ext uri="{FF2B5EF4-FFF2-40B4-BE49-F238E27FC236}">
                  <a16:creationId xmlns:a16="http://schemas.microsoft.com/office/drawing/2014/main" id="{66980B3C-C23B-0C14-6ABD-9EBA5CDA1538}"/>
                </a:ext>
              </a:extLst>
            </p:cNvPr>
            <p:cNvCxnSpPr>
              <a:cxnSpLocks/>
            </p:cNvCxnSpPr>
            <p:nvPr/>
          </p:nvCxnSpPr>
          <p:spPr>
            <a:xfrm>
              <a:off x="4988534" y="1524424"/>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50" name="直線矢印コネクタ 49">
              <a:extLst>
                <a:ext uri="{FF2B5EF4-FFF2-40B4-BE49-F238E27FC236}">
                  <a16:creationId xmlns:a16="http://schemas.microsoft.com/office/drawing/2014/main" id="{5E217B40-1CA0-D470-257C-43AE25371168}"/>
                </a:ext>
              </a:extLst>
            </p:cNvPr>
            <p:cNvCxnSpPr>
              <a:cxnSpLocks/>
            </p:cNvCxnSpPr>
            <p:nvPr/>
          </p:nvCxnSpPr>
          <p:spPr>
            <a:xfrm flipH="1">
              <a:off x="4988534" y="1953915"/>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51" name="テキスト ボックス 50">
              <a:extLst>
                <a:ext uri="{FF2B5EF4-FFF2-40B4-BE49-F238E27FC236}">
                  <a16:creationId xmlns:a16="http://schemas.microsoft.com/office/drawing/2014/main" id="{64135B03-1D2E-97EF-BC14-F61413F2C2EA}"/>
                </a:ext>
              </a:extLst>
            </p:cNvPr>
            <p:cNvSpPr txBox="1"/>
            <p:nvPr/>
          </p:nvSpPr>
          <p:spPr>
            <a:xfrm>
              <a:off x="3790585" y="2591223"/>
              <a:ext cx="899605" cy="423106"/>
            </a:xfrm>
            <a:prstGeom prst="rect">
              <a:avLst/>
            </a:prstGeom>
            <a:noFill/>
          </p:spPr>
          <p:txBody>
            <a:bodyPr wrap="square" rtlCol="0">
              <a:spAutoFit/>
            </a:bodyPr>
            <a:lstStyle/>
            <a:p>
              <a:r>
                <a:rPr kumimoji="1" lang="en-US" altLang="ja-JP" sz="1400" b="1" dirty="0">
                  <a:solidFill>
                    <a:schemeClr val="bg1"/>
                  </a:solidFill>
                </a:rPr>
                <a:t>Victim</a:t>
              </a:r>
              <a:endParaRPr kumimoji="1" lang="ja-JP" altLang="en-US" sz="1400" b="1" dirty="0">
                <a:solidFill>
                  <a:schemeClr val="bg1"/>
                </a:solidFill>
              </a:endParaRPr>
            </a:p>
          </p:txBody>
        </p:sp>
        <p:sp>
          <p:nvSpPr>
            <p:cNvPr id="52" name="テキスト ボックス 51">
              <a:extLst>
                <a:ext uri="{FF2B5EF4-FFF2-40B4-BE49-F238E27FC236}">
                  <a16:creationId xmlns:a16="http://schemas.microsoft.com/office/drawing/2014/main" id="{F9AA79FE-187E-B655-5ABE-30918967ACEA}"/>
                </a:ext>
              </a:extLst>
            </p:cNvPr>
            <p:cNvSpPr txBox="1"/>
            <p:nvPr/>
          </p:nvSpPr>
          <p:spPr>
            <a:xfrm>
              <a:off x="9233760" y="2541456"/>
              <a:ext cx="1138453" cy="423106"/>
            </a:xfrm>
            <a:prstGeom prst="rect">
              <a:avLst/>
            </a:prstGeom>
            <a:noFill/>
          </p:spPr>
          <p:txBody>
            <a:bodyPr wrap="square" rtlCol="0">
              <a:spAutoFit/>
            </a:bodyPr>
            <a:lstStyle/>
            <a:p>
              <a:r>
                <a:rPr kumimoji="1" lang="en-US" altLang="ja-JP" sz="1400" b="1" dirty="0">
                  <a:solidFill>
                    <a:schemeClr val="bg1"/>
                  </a:solidFill>
                </a:rPr>
                <a:t>Attacker</a:t>
              </a:r>
              <a:endParaRPr kumimoji="1" lang="ja-JP" altLang="en-US" sz="1400" b="1" dirty="0">
                <a:solidFill>
                  <a:schemeClr val="bg1"/>
                </a:solidFill>
              </a:endParaRPr>
            </a:p>
          </p:txBody>
        </p:sp>
        <p:sp>
          <p:nvSpPr>
            <p:cNvPr id="53" name="テキスト ボックス 52">
              <a:extLst>
                <a:ext uri="{FF2B5EF4-FFF2-40B4-BE49-F238E27FC236}">
                  <a16:creationId xmlns:a16="http://schemas.microsoft.com/office/drawing/2014/main" id="{1BDD383C-D3B2-F9A8-59E1-EED13C186916}"/>
                </a:ext>
              </a:extLst>
            </p:cNvPr>
            <p:cNvSpPr txBox="1"/>
            <p:nvPr/>
          </p:nvSpPr>
          <p:spPr>
            <a:xfrm>
              <a:off x="6181554" y="2014074"/>
              <a:ext cx="1680268" cy="423106"/>
            </a:xfrm>
            <a:prstGeom prst="rect">
              <a:avLst/>
            </a:prstGeom>
            <a:noFill/>
          </p:spPr>
          <p:txBody>
            <a:bodyPr wrap="square" rtlCol="0">
              <a:spAutoFit/>
            </a:bodyPr>
            <a:lstStyle/>
            <a:p>
              <a:r>
                <a:rPr lang="en-US" altLang="ja-JP" sz="1400" b="1" strike="sngStrike" dirty="0" err="1">
                  <a:solidFill>
                    <a:schemeClr val="bg1"/>
                  </a:solidFill>
                </a:rPr>
                <a:t>cmd</a:t>
              </a:r>
              <a:r>
                <a:rPr lang="en-US" altLang="ja-JP" sz="1400" b="1" strike="sngStrike" dirty="0">
                  <a:solidFill>
                    <a:schemeClr val="bg1"/>
                  </a:solidFill>
                </a:rPr>
                <a:t>: </a:t>
              </a:r>
              <a:r>
                <a:rPr lang="en-US" altLang="ja-JP" sz="1400" b="1" strike="sngStrike" dirty="0" err="1">
                  <a:solidFill>
                    <a:schemeClr val="bg1"/>
                  </a:solidFill>
                </a:rPr>
                <a:t>whoami</a:t>
              </a:r>
              <a:endParaRPr kumimoji="1" lang="ja-JP" altLang="en-US" sz="1400" b="1" strike="sngStrike" dirty="0">
                <a:solidFill>
                  <a:schemeClr val="bg1"/>
                </a:solidFill>
              </a:endParaRPr>
            </a:p>
          </p:txBody>
        </p:sp>
        <p:sp>
          <p:nvSpPr>
            <p:cNvPr id="54" name="テキスト ボックス 53">
              <a:extLst>
                <a:ext uri="{FF2B5EF4-FFF2-40B4-BE49-F238E27FC236}">
                  <a16:creationId xmlns:a16="http://schemas.microsoft.com/office/drawing/2014/main" id="{87A6305D-BF8A-E6ED-3983-7DD785499308}"/>
                </a:ext>
              </a:extLst>
            </p:cNvPr>
            <p:cNvSpPr txBox="1"/>
            <p:nvPr/>
          </p:nvSpPr>
          <p:spPr>
            <a:xfrm>
              <a:off x="5888205" y="1094932"/>
              <a:ext cx="2266967" cy="423106"/>
            </a:xfrm>
            <a:prstGeom prst="rect">
              <a:avLst/>
            </a:prstGeom>
            <a:noFill/>
          </p:spPr>
          <p:txBody>
            <a:bodyPr wrap="square" rtlCol="0">
              <a:spAutoFit/>
            </a:bodyPr>
            <a:lstStyle/>
            <a:p>
              <a:r>
                <a:rPr lang="en-US" altLang="ja-JP" sz="1400" b="1" strike="sngStrike" dirty="0">
                  <a:solidFill>
                    <a:schemeClr val="bg1"/>
                  </a:solidFill>
                </a:rPr>
                <a:t>r</a:t>
              </a:r>
              <a:r>
                <a:rPr kumimoji="1" lang="en-US" altLang="ja-JP" sz="1400" b="1" strike="sngStrike" dirty="0">
                  <a:solidFill>
                    <a:schemeClr val="bg1"/>
                  </a:solidFill>
                </a:rPr>
                <a:t>esult : Victim-Win</a:t>
              </a:r>
              <a:endParaRPr kumimoji="1" lang="ja-JP" altLang="en-US" sz="1400" b="1" strike="sngStrike" dirty="0">
                <a:solidFill>
                  <a:schemeClr val="bg1"/>
                </a:solidFill>
              </a:endParaRPr>
            </a:p>
          </p:txBody>
        </p:sp>
        <p:sp>
          <p:nvSpPr>
            <p:cNvPr id="56" name="正方形/長方形 55">
              <a:extLst>
                <a:ext uri="{FF2B5EF4-FFF2-40B4-BE49-F238E27FC236}">
                  <a16:creationId xmlns:a16="http://schemas.microsoft.com/office/drawing/2014/main" id="{F86701B7-43D2-5F0B-E24A-89153B2F9162}"/>
                </a:ext>
              </a:extLst>
            </p:cNvPr>
            <p:cNvSpPr/>
            <p:nvPr/>
          </p:nvSpPr>
          <p:spPr>
            <a:xfrm>
              <a:off x="2840383" y="3117904"/>
              <a:ext cx="8744479" cy="171204"/>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57" name="グラフィックス 56">
            <a:extLst>
              <a:ext uri="{FF2B5EF4-FFF2-40B4-BE49-F238E27FC236}">
                <a16:creationId xmlns:a16="http://schemas.microsoft.com/office/drawing/2014/main" id="{F68B37F5-887B-4C43-8D04-4A9CC6DCAB8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97754" y="4265065"/>
            <a:ext cx="1212225" cy="1212225"/>
          </a:xfrm>
          <a:prstGeom prst="rect">
            <a:avLst/>
          </a:prstGeom>
        </p:spPr>
      </p:pic>
      <p:pic>
        <p:nvPicPr>
          <p:cNvPr id="58" name="Picture 2" descr="Palo Alto PA-220 Professional Bundle (End of Sale/Life)">
            <a:extLst>
              <a:ext uri="{FF2B5EF4-FFF2-40B4-BE49-F238E27FC236}">
                <a16:creationId xmlns:a16="http://schemas.microsoft.com/office/drawing/2014/main" id="{61F2A3E3-8A18-FB52-77EE-FABAE12823A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29606"/>
          <a:stretch/>
        </p:blipFill>
        <p:spPr bwMode="auto">
          <a:xfrm>
            <a:off x="5157401" y="4193791"/>
            <a:ext cx="1627765" cy="1274135"/>
          </a:xfrm>
          <a:prstGeom prst="roundRect">
            <a:avLst/>
          </a:prstGeom>
          <a:noFill/>
          <a:extLst>
            <a:ext uri="{909E8E84-426E-40DD-AFC4-6F175D3DCCD1}">
              <a14:hiddenFill xmlns:a14="http://schemas.microsoft.com/office/drawing/2010/main">
                <a:solidFill>
                  <a:srgbClr val="FFFFFF"/>
                </a:solidFill>
              </a14:hiddenFill>
            </a:ext>
          </a:extLst>
        </p:spPr>
      </p:pic>
      <p:cxnSp>
        <p:nvCxnSpPr>
          <p:cNvPr id="59" name="直線矢印コネクタ 58">
            <a:extLst>
              <a:ext uri="{FF2B5EF4-FFF2-40B4-BE49-F238E27FC236}">
                <a16:creationId xmlns:a16="http://schemas.microsoft.com/office/drawing/2014/main" id="{3A7F7ECC-A1B7-889A-4754-82F91A7A33E3}"/>
              </a:ext>
            </a:extLst>
          </p:cNvPr>
          <p:cNvCxnSpPr>
            <a:cxnSpLocks/>
          </p:cNvCxnSpPr>
          <p:nvPr/>
        </p:nvCxnSpPr>
        <p:spPr>
          <a:xfrm>
            <a:off x="4363192" y="4038820"/>
            <a:ext cx="3361103"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60" name="テキスト ボックス 59">
            <a:extLst>
              <a:ext uri="{FF2B5EF4-FFF2-40B4-BE49-F238E27FC236}">
                <a16:creationId xmlns:a16="http://schemas.microsoft.com/office/drawing/2014/main" id="{ED322AFA-0DFB-8282-364E-45F67C4C748C}"/>
              </a:ext>
            </a:extLst>
          </p:cNvPr>
          <p:cNvSpPr txBox="1"/>
          <p:nvPr/>
        </p:nvSpPr>
        <p:spPr>
          <a:xfrm>
            <a:off x="4926997" y="3710515"/>
            <a:ext cx="2839538" cy="307777"/>
          </a:xfrm>
          <a:prstGeom prst="rect">
            <a:avLst/>
          </a:prstGeom>
          <a:noFill/>
        </p:spPr>
        <p:txBody>
          <a:bodyPr wrap="square" rtlCol="0">
            <a:spAutoFit/>
          </a:bodyPr>
          <a:lstStyle/>
          <a:p>
            <a:r>
              <a:rPr lang="ja-JP" altLang="en-US" sz="1400" b="1" dirty="0">
                <a:solidFill>
                  <a:schemeClr val="bg1"/>
                </a:solidFill>
              </a:rPr>
              <a:t>非暗号化</a:t>
            </a:r>
            <a:r>
              <a:rPr lang="en-US" altLang="ja-JP" sz="1400" b="1" dirty="0">
                <a:solidFill>
                  <a:schemeClr val="bg1"/>
                </a:solidFill>
              </a:rPr>
              <a:t>HTTP</a:t>
            </a:r>
            <a:r>
              <a:rPr lang="ja-JP" altLang="en-US" sz="1400" b="1" dirty="0">
                <a:solidFill>
                  <a:schemeClr val="bg1"/>
                </a:solidFill>
              </a:rPr>
              <a:t>ビーコン</a:t>
            </a:r>
            <a:endParaRPr kumimoji="1" lang="ja-JP" altLang="en-US" sz="1400" b="1" dirty="0">
              <a:solidFill>
                <a:schemeClr val="bg1"/>
              </a:solidFill>
            </a:endParaRPr>
          </a:p>
        </p:txBody>
      </p:sp>
      <p:sp>
        <p:nvSpPr>
          <p:cNvPr id="61" name="テキスト ボックス 60">
            <a:extLst>
              <a:ext uri="{FF2B5EF4-FFF2-40B4-BE49-F238E27FC236}">
                <a16:creationId xmlns:a16="http://schemas.microsoft.com/office/drawing/2014/main" id="{12ED1F2D-1478-B189-6EB2-3A534FF6FB01}"/>
              </a:ext>
            </a:extLst>
          </p:cNvPr>
          <p:cNvSpPr txBox="1"/>
          <p:nvPr/>
        </p:nvSpPr>
        <p:spPr>
          <a:xfrm>
            <a:off x="2016086" y="1876788"/>
            <a:ext cx="9743784" cy="1077218"/>
          </a:xfrm>
          <a:prstGeom prst="rect">
            <a:avLst/>
          </a:prstGeom>
          <a:noFill/>
        </p:spPr>
        <p:txBody>
          <a:bodyPr wrap="square" rtlCol="0">
            <a:spAutoFit/>
          </a:bodyPr>
          <a:lstStyle/>
          <a:p>
            <a:r>
              <a:rPr lang="en-US" altLang="ja-JP" sz="1600" dirty="0" err="1">
                <a:solidFill>
                  <a:schemeClr val="bg1"/>
                </a:solidFill>
              </a:rPr>
              <a:t>netcat</a:t>
            </a:r>
            <a:r>
              <a:rPr lang="ja-JP" altLang="en-US" sz="1600" dirty="0">
                <a:solidFill>
                  <a:schemeClr val="bg1"/>
                </a:solidFill>
              </a:rPr>
              <a:t>の例では通常使用しないポートである</a:t>
            </a:r>
            <a:r>
              <a:rPr lang="en-US" altLang="ja-JP" sz="1600" dirty="0">
                <a:solidFill>
                  <a:schemeClr val="bg1"/>
                </a:solidFill>
              </a:rPr>
              <a:t>9999</a:t>
            </a:r>
            <a:r>
              <a:rPr lang="ja-JP" altLang="en-US" sz="1600" dirty="0">
                <a:solidFill>
                  <a:schemeClr val="bg1"/>
                </a:solidFill>
              </a:rPr>
              <a:t>を使用した。</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次は、</a:t>
            </a:r>
            <a:r>
              <a:rPr lang="en-US" altLang="ja-JP" sz="1600" dirty="0">
                <a:solidFill>
                  <a:schemeClr val="bg1"/>
                </a:solidFill>
              </a:rPr>
              <a:t>Metasploit</a:t>
            </a:r>
            <a:r>
              <a:rPr lang="ja-JP" altLang="en-US" sz="1600" dirty="0">
                <a:solidFill>
                  <a:schemeClr val="bg1"/>
                </a:solidFill>
              </a:rPr>
              <a:t>の</a:t>
            </a:r>
            <a:r>
              <a:rPr lang="en-US" altLang="ja-JP" sz="1600" dirty="0">
                <a:solidFill>
                  <a:schemeClr val="bg1"/>
                </a:solidFill>
              </a:rPr>
              <a:t>HTTP</a:t>
            </a:r>
            <a:r>
              <a:rPr lang="ja-JP" altLang="en-US" sz="1600" dirty="0">
                <a:solidFill>
                  <a:schemeClr val="bg1"/>
                </a:solidFill>
              </a:rPr>
              <a:t>ビーコンによる</a:t>
            </a:r>
            <a:r>
              <a:rPr lang="en-US" altLang="ja-JP" sz="1600" dirty="0">
                <a:solidFill>
                  <a:schemeClr val="bg1"/>
                </a:solidFill>
              </a:rPr>
              <a:t>C2</a:t>
            </a:r>
            <a:r>
              <a:rPr lang="ja-JP" altLang="en-US" sz="1600" dirty="0">
                <a:solidFill>
                  <a:schemeClr val="bg1"/>
                </a:solidFill>
              </a:rPr>
              <a:t>チャネルを確立し、</a:t>
            </a:r>
            <a:r>
              <a:rPr lang="en-US" altLang="ja-JP" sz="1600" dirty="0">
                <a:solidFill>
                  <a:schemeClr val="bg1"/>
                </a:solidFill>
              </a:rPr>
              <a:t>PA220</a:t>
            </a:r>
            <a:r>
              <a:rPr lang="ja-JP" altLang="en-US" sz="1600" dirty="0">
                <a:solidFill>
                  <a:schemeClr val="bg1"/>
                </a:solidFill>
              </a:rPr>
              <a:t>に検知されるかを確認する。</a:t>
            </a:r>
            <a:endParaRPr lang="en-US" altLang="ja-JP" sz="1600" dirty="0">
              <a:solidFill>
                <a:schemeClr val="bg1"/>
              </a:solidFill>
            </a:endParaRPr>
          </a:p>
          <a:p>
            <a:endParaRPr lang="en-US" altLang="ja-JP" sz="1600" dirty="0">
              <a:solidFill>
                <a:schemeClr val="bg1"/>
              </a:solidFill>
            </a:endParaRPr>
          </a:p>
        </p:txBody>
      </p:sp>
      <p:pic>
        <p:nvPicPr>
          <p:cNvPr id="63" name="図 62" descr="アイコン&#10;&#10;自動的に生成された説明">
            <a:extLst>
              <a:ext uri="{FF2B5EF4-FFF2-40B4-BE49-F238E27FC236}">
                <a16:creationId xmlns:a16="http://schemas.microsoft.com/office/drawing/2014/main" id="{F5C37B56-F747-EF57-2946-60E4BB643F2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97037" y="4419355"/>
            <a:ext cx="1238095" cy="1085714"/>
          </a:xfrm>
          <a:prstGeom prst="rect">
            <a:avLst/>
          </a:prstGeom>
        </p:spPr>
      </p:pic>
      <p:pic>
        <p:nvPicPr>
          <p:cNvPr id="64" name="図 63" descr="アイコン&#10;&#10;自動的に生成された説明">
            <a:extLst>
              <a:ext uri="{FF2B5EF4-FFF2-40B4-BE49-F238E27FC236}">
                <a16:creationId xmlns:a16="http://schemas.microsoft.com/office/drawing/2014/main" id="{2AE750D2-D39F-6E41-BDD0-84001D79E79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21946" y="4377538"/>
            <a:ext cx="1238095" cy="1085714"/>
          </a:xfrm>
          <a:prstGeom prst="rect">
            <a:avLst/>
          </a:prstGeom>
        </p:spPr>
      </p:pic>
    </p:spTree>
    <p:extLst>
      <p:ext uri="{BB962C8B-B14F-4D97-AF65-F5344CB8AC3E}">
        <p14:creationId xmlns:p14="http://schemas.microsoft.com/office/powerpoint/2010/main" val="1918630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573E185F-90BD-9353-42DC-95A916577181}"/>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A5B77CED-1C7F-2021-E349-F91AA0594FE5}"/>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85846329-F64C-5CEC-C9B7-B58AB11814F5}"/>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ABD16661-83D2-B1BA-A5E7-B6392480260E}"/>
              </a:ext>
            </a:extLst>
          </p:cNvPr>
          <p:cNvSpPr/>
          <p:nvPr/>
        </p:nvSpPr>
        <p:spPr>
          <a:xfrm>
            <a:off x="4" y="213654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8668B713-16FF-AA13-AB2A-B488B5ED0357}"/>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45514B34-7DF1-AF1E-2D3B-0D31E1D2A5BA}"/>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97BF9842-38B2-22D6-D660-AB6BDEDE2F59}"/>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AC1A3231-5155-F65E-FDAA-1D3F5F6C1FB4}"/>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7D5C5BCA-7232-69F7-823C-B809B1F41748}"/>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41534FF5-F0CE-CA35-FB1E-4D4CA6E35E57}"/>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12" name="直線コネクタ 11">
            <a:extLst>
              <a:ext uri="{FF2B5EF4-FFF2-40B4-BE49-F238E27FC236}">
                <a16:creationId xmlns:a16="http://schemas.microsoft.com/office/drawing/2014/main" id="{8EC16A64-0FBE-7A0D-2F16-8BE4C079089F}"/>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5C77ABA2-3E85-7635-B5BC-AA4E4BC6D618}"/>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09E4BCB0-26A4-1240-8950-F16B3FFE08E9}"/>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4936F879-AAC5-B947-D452-AB4AC75D95EE}"/>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33EE0FB0-CD58-D512-AC73-3F348E00DD85}"/>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5485CF57-08DE-FDEF-6709-304BF167BD2D}"/>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1C9EB359-6DF2-129C-0C4D-AA5EA12222DB}"/>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1A39E5AA-31B4-EFA5-C453-F2B9699162D3}"/>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D9F8F5C2-B958-8914-760C-2B3DC6BC8016}"/>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C2940E8A-35E4-0FCF-9088-6E7063C3BD96}"/>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E82B2B80-6350-C07F-481C-FBAE87A881EF}"/>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66ADB136-FF7D-A73C-58EA-0C600DA8633A}"/>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EB0104EB-D28C-6FED-ED66-285DF6F82498}"/>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C8F0DC39-CBB5-5819-73E1-6B436B17A543}"/>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4" name="正方形/長方形 43">
            <a:extLst>
              <a:ext uri="{FF2B5EF4-FFF2-40B4-BE49-F238E27FC236}">
                <a16:creationId xmlns:a16="http://schemas.microsoft.com/office/drawing/2014/main" id="{C48C1C2E-AFC3-F5CE-C778-506D6B7894E9}"/>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45CC387D-B825-D944-3118-327E0AE5DD5D}"/>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17EC16F8-FE05-4517-5FA1-4BFC0852E58B}"/>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rPr>
              <a:t>非暗号化通信の検知 </a:t>
            </a:r>
            <a:r>
              <a:rPr lang="en-US" altLang="ja-JP" sz="2800" b="1" dirty="0">
                <a:solidFill>
                  <a:schemeClr val="bg1"/>
                </a:solidFill>
              </a:rPr>
              <a:t>(Metasploit HTTP)</a:t>
            </a:r>
            <a:endParaRPr lang="ja-JP" altLang="en-US" sz="2800" b="1" dirty="0">
              <a:solidFill>
                <a:schemeClr val="bg1"/>
              </a:solidFill>
            </a:endParaRPr>
          </a:p>
        </p:txBody>
      </p:sp>
      <p:pic>
        <p:nvPicPr>
          <p:cNvPr id="47" name="図 46" descr="グラフィカル ユーザー インターフェイス, カレンダー&#10;&#10;中程度の精度で自動的に生成された説明">
            <a:extLst>
              <a:ext uri="{FF2B5EF4-FFF2-40B4-BE49-F238E27FC236}">
                <a16:creationId xmlns:a16="http://schemas.microsoft.com/office/drawing/2014/main" id="{E0408937-3EA6-697C-CC5F-5F1AC8F68AE0}"/>
              </a:ext>
            </a:extLst>
          </p:cNvPr>
          <p:cNvPicPr>
            <a:picLocks noChangeAspect="1"/>
          </p:cNvPicPr>
          <p:nvPr/>
        </p:nvPicPr>
        <p:blipFill>
          <a:blip r:embed="rId3">
            <a:extLst>
              <a:ext uri="{28A0092B-C50C-407E-A947-70E740481C1C}">
                <a14:useLocalDpi xmlns:a14="http://schemas.microsoft.com/office/drawing/2010/main" val="0"/>
              </a:ext>
            </a:extLst>
          </a:blip>
          <a:srcRect l="12918"/>
          <a:stretch/>
        </p:blipFill>
        <p:spPr>
          <a:xfrm>
            <a:off x="2082761" y="3352894"/>
            <a:ext cx="9540051" cy="1810003"/>
          </a:xfrm>
          <a:prstGeom prst="rect">
            <a:avLst/>
          </a:prstGeom>
        </p:spPr>
      </p:pic>
      <p:sp>
        <p:nvSpPr>
          <p:cNvPr id="48" name="テキスト ボックス 47">
            <a:extLst>
              <a:ext uri="{FF2B5EF4-FFF2-40B4-BE49-F238E27FC236}">
                <a16:creationId xmlns:a16="http://schemas.microsoft.com/office/drawing/2014/main" id="{6C5DA096-6EE6-840A-9543-B8D0243979AE}"/>
              </a:ext>
            </a:extLst>
          </p:cNvPr>
          <p:cNvSpPr txBox="1"/>
          <p:nvPr/>
        </p:nvSpPr>
        <p:spPr>
          <a:xfrm>
            <a:off x="2016087" y="1277551"/>
            <a:ext cx="10844980" cy="400110"/>
          </a:xfrm>
          <a:prstGeom prst="rect">
            <a:avLst/>
          </a:prstGeom>
          <a:noFill/>
        </p:spPr>
        <p:txBody>
          <a:bodyPr wrap="square">
            <a:spAutoFit/>
          </a:bodyPr>
          <a:lstStyle/>
          <a:p>
            <a:r>
              <a:rPr kumimoji="1" lang="en-US" altLang="ja-JP" sz="2000" b="1" dirty="0">
                <a:solidFill>
                  <a:schemeClr val="bg1"/>
                </a:solidFill>
              </a:rPr>
              <a:t>PA220 C2</a:t>
            </a:r>
            <a:r>
              <a:rPr kumimoji="1" lang="ja-JP" altLang="en-US" sz="2000" b="1" dirty="0">
                <a:solidFill>
                  <a:schemeClr val="bg1"/>
                </a:solidFill>
              </a:rPr>
              <a:t>チャネル（</a:t>
            </a:r>
            <a:r>
              <a:rPr kumimoji="1" lang="en-US" altLang="ja-JP" sz="2000" b="1" dirty="0">
                <a:solidFill>
                  <a:schemeClr val="bg1"/>
                </a:solidFill>
              </a:rPr>
              <a:t>HTTP</a:t>
            </a:r>
            <a:r>
              <a:rPr kumimoji="1" lang="ja-JP" altLang="en-US" sz="2000" b="1" dirty="0">
                <a:solidFill>
                  <a:schemeClr val="bg1"/>
                </a:solidFill>
              </a:rPr>
              <a:t>）の検知</a:t>
            </a:r>
          </a:p>
        </p:txBody>
      </p:sp>
      <p:sp>
        <p:nvSpPr>
          <p:cNvPr id="49" name="テキスト ボックス 48">
            <a:extLst>
              <a:ext uri="{FF2B5EF4-FFF2-40B4-BE49-F238E27FC236}">
                <a16:creationId xmlns:a16="http://schemas.microsoft.com/office/drawing/2014/main" id="{819A6E26-7569-85D4-C910-57FDA43764EF}"/>
              </a:ext>
            </a:extLst>
          </p:cNvPr>
          <p:cNvSpPr txBox="1"/>
          <p:nvPr/>
        </p:nvSpPr>
        <p:spPr>
          <a:xfrm>
            <a:off x="2016086" y="1876788"/>
            <a:ext cx="9743784" cy="1569660"/>
          </a:xfrm>
          <a:prstGeom prst="rect">
            <a:avLst/>
          </a:prstGeom>
          <a:noFill/>
        </p:spPr>
        <p:txBody>
          <a:bodyPr wrap="square" rtlCol="0">
            <a:spAutoFit/>
          </a:bodyPr>
          <a:lstStyle/>
          <a:p>
            <a:r>
              <a:rPr lang="en-US" altLang="ja-JP" sz="1600" dirty="0">
                <a:solidFill>
                  <a:schemeClr val="bg1"/>
                </a:solidFill>
              </a:rPr>
              <a:t>Metasploit</a:t>
            </a:r>
            <a:r>
              <a:rPr lang="ja-JP" altLang="en-US" sz="1600" dirty="0">
                <a:solidFill>
                  <a:schemeClr val="bg1"/>
                </a:solidFill>
              </a:rPr>
              <a:t>は一般的なポートである</a:t>
            </a:r>
            <a:r>
              <a:rPr lang="en-US" altLang="ja-JP" sz="1600" dirty="0">
                <a:solidFill>
                  <a:schemeClr val="bg1"/>
                </a:solidFill>
              </a:rPr>
              <a:t>80</a:t>
            </a:r>
            <a:r>
              <a:rPr lang="ja-JP" altLang="en-US" sz="1600" dirty="0">
                <a:solidFill>
                  <a:schemeClr val="bg1"/>
                </a:solidFill>
              </a:rPr>
              <a:t>を使用して</a:t>
            </a:r>
            <a:r>
              <a:rPr lang="en-US" altLang="ja-JP" sz="1600" dirty="0">
                <a:solidFill>
                  <a:schemeClr val="bg1"/>
                </a:solidFill>
              </a:rPr>
              <a:t>C2</a:t>
            </a:r>
            <a:r>
              <a:rPr lang="ja-JP" altLang="en-US" sz="1600" dirty="0">
                <a:solidFill>
                  <a:schemeClr val="bg1"/>
                </a:solidFill>
              </a:rPr>
              <a:t>通信を確立したが、通信内容が平文で流れている。</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そのため、</a:t>
            </a:r>
            <a:r>
              <a:rPr lang="en-US" altLang="ja-JP" sz="1600" dirty="0">
                <a:solidFill>
                  <a:schemeClr val="bg1"/>
                </a:solidFill>
              </a:rPr>
              <a:t>NGFW</a:t>
            </a:r>
            <a:r>
              <a:rPr lang="ja-JP" altLang="en-US" sz="1600" dirty="0">
                <a:solidFill>
                  <a:schemeClr val="bg1"/>
                </a:solidFill>
              </a:rPr>
              <a:t>の検知ルール </a:t>
            </a:r>
            <a:r>
              <a:rPr lang="en-US" altLang="ja-JP" sz="1600" dirty="0">
                <a:solidFill>
                  <a:schemeClr val="bg1"/>
                </a:solidFill>
              </a:rPr>
              <a:t>[Metasploit ..] </a:t>
            </a:r>
            <a:r>
              <a:rPr lang="ja-JP" altLang="en-US" sz="1600" dirty="0">
                <a:solidFill>
                  <a:schemeClr val="bg1"/>
                </a:solidFill>
              </a:rPr>
              <a:t>としてシグネチャに一致し、検知されてしまっている。</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この通り、非暗号化通信を使用した場合は基本的に検知されてしまう。</a:t>
            </a:r>
            <a:endParaRPr lang="en-US" altLang="ja-JP" sz="1600" dirty="0">
              <a:solidFill>
                <a:schemeClr val="bg1"/>
              </a:solidFill>
            </a:endParaRPr>
          </a:p>
          <a:p>
            <a:endParaRPr lang="en-US" altLang="ja-JP" sz="1600" dirty="0">
              <a:solidFill>
                <a:schemeClr val="bg1"/>
              </a:solidFill>
            </a:endParaRPr>
          </a:p>
        </p:txBody>
      </p:sp>
    </p:spTree>
    <p:extLst>
      <p:ext uri="{BB962C8B-B14F-4D97-AF65-F5344CB8AC3E}">
        <p14:creationId xmlns:p14="http://schemas.microsoft.com/office/powerpoint/2010/main" val="4241151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30D2CE81-4543-7B76-DD1E-A93B7CC06F08}"/>
            </a:ext>
          </a:extLst>
        </p:cNvPr>
        <p:cNvGrpSpPr/>
        <p:nvPr/>
      </p:nvGrpSpPr>
      <p:grpSpPr>
        <a:xfrm>
          <a:off x="0" y="0"/>
          <a:ext cx="0" cy="0"/>
          <a:chOff x="0" y="0"/>
          <a:chExt cx="0" cy="0"/>
        </a:xfrm>
      </p:grpSpPr>
      <p:sp>
        <p:nvSpPr>
          <p:cNvPr id="38" name="正方形/長方形 37">
            <a:extLst>
              <a:ext uri="{FF2B5EF4-FFF2-40B4-BE49-F238E27FC236}">
                <a16:creationId xmlns:a16="http://schemas.microsoft.com/office/drawing/2014/main" id="{8584F2EA-A8B5-2B0C-2D3A-7C1B275D89E8}"/>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D2C6B8D3-84FE-46C3-11C6-F1A658ED1D1D}"/>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0" name="正方形/長方形 39">
            <a:extLst>
              <a:ext uri="{FF2B5EF4-FFF2-40B4-BE49-F238E27FC236}">
                <a16:creationId xmlns:a16="http://schemas.microsoft.com/office/drawing/2014/main" id="{6A9473B0-F235-40C6-E860-F11E0329DDA1}"/>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1" name="正方形/長方形 40">
            <a:extLst>
              <a:ext uri="{FF2B5EF4-FFF2-40B4-BE49-F238E27FC236}">
                <a16:creationId xmlns:a16="http://schemas.microsoft.com/office/drawing/2014/main" id="{6DE76633-6CF7-73A7-BAE0-172343065DE7}"/>
              </a:ext>
            </a:extLst>
          </p:cNvPr>
          <p:cNvSpPr/>
          <p:nvPr/>
        </p:nvSpPr>
        <p:spPr>
          <a:xfrm>
            <a:off x="4" y="2848723"/>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2" name="正方形/長方形 41">
            <a:extLst>
              <a:ext uri="{FF2B5EF4-FFF2-40B4-BE49-F238E27FC236}">
                <a16:creationId xmlns:a16="http://schemas.microsoft.com/office/drawing/2014/main" id="{78C2247B-7D56-ED6B-231F-4FF92D08FE13}"/>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3" name="正方形/長方形 42">
            <a:extLst>
              <a:ext uri="{FF2B5EF4-FFF2-40B4-BE49-F238E27FC236}">
                <a16:creationId xmlns:a16="http://schemas.microsoft.com/office/drawing/2014/main" id="{C9A40A9B-3292-3390-19E1-490370D3F675}"/>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4" name="正方形/長方形 43">
            <a:extLst>
              <a:ext uri="{FF2B5EF4-FFF2-40B4-BE49-F238E27FC236}">
                <a16:creationId xmlns:a16="http://schemas.microsoft.com/office/drawing/2014/main" id="{FF088BEE-849C-D379-ECA9-195E7AE42C01}"/>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3E554BD4-6BC9-81F7-2889-1AF427CFDFAA}"/>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6" name="正方形/長方形 45">
            <a:extLst>
              <a:ext uri="{FF2B5EF4-FFF2-40B4-BE49-F238E27FC236}">
                <a16:creationId xmlns:a16="http://schemas.microsoft.com/office/drawing/2014/main" id="{D0E3F65A-EEFD-2A06-68D9-9BAFFF41CAE7}"/>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47" name="直線コネクタ 46">
            <a:extLst>
              <a:ext uri="{FF2B5EF4-FFF2-40B4-BE49-F238E27FC236}">
                <a16:creationId xmlns:a16="http://schemas.microsoft.com/office/drawing/2014/main" id="{56224BC8-4EAE-A129-CB16-187A7A96B5E3}"/>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48" name="直線コネクタ 47">
            <a:extLst>
              <a:ext uri="{FF2B5EF4-FFF2-40B4-BE49-F238E27FC236}">
                <a16:creationId xmlns:a16="http://schemas.microsoft.com/office/drawing/2014/main" id="{E407B95A-8ECE-EF40-B7C9-AD0E1AF498FC}"/>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49" name="直線コネクタ 48">
            <a:extLst>
              <a:ext uri="{FF2B5EF4-FFF2-40B4-BE49-F238E27FC236}">
                <a16:creationId xmlns:a16="http://schemas.microsoft.com/office/drawing/2014/main" id="{8C7DBAB7-E4E4-0D18-6BE7-37B66D861CBF}"/>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0" name="直線コネクタ 49">
            <a:extLst>
              <a:ext uri="{FF2B5EF4-FFF2-40B4-BE49-F238E27FC236}">
                <a16:creationId xmlns:a16="http://schemas.microsoft.com/office/drawing/2014/main" id="{6082ABAF-4D8A-D3FE-F8CC-EAA1AED1D091}"/>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1" name="直線コネクタ 50">
            <a:extLst>
              <a:ext uri="{FF2B5EF4-FFF2-40B4-BE49-F238E27FC236}">
                <a16:creationId xmlns:a16="http://schemas.microsoft.com/office/drawing/2014/main" id="{07039C19-35A8-3DFD-15D5-6F6AA3F47BE4}"/>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E32F8FC5-67F4-7A28-629C-E07AF8788705}"/>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48215B61-5CA4-B73B-16A1-858FF84BE3B5}"/>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54" name="正方形/長方形 53">
            <a:extLst>
              <a:ext uri="{FF2B5EF4-FFF2-40B4-BE49-F238E27FC236}">
                <a16:creationId xmlns:a16="http://schemas.microsoft.com/office/drawing/2014/main" id="{AAFA3748-6857-7B5C-891D-DFDAFC1E6A2F}"/>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5" name="正方形/長方形 54">
            <a:extLst>
              <a:ext uri="{FF2B5EF4-FFF2-40B4-BE49-F238E27FC236}">
                <a16:creationId xmlns:a16="http://schemas.microsoft.com/office/drawing/2014/main" id="{1C20C001-A371-4A2A-A791-D77A41B0A022}"/>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6" name="正方形/長方形 55">
            <a:extLst>
              <a:ext uri="{FF2B5EF4-FFF2-40B4-BE49-F238E27FC236}">
                <a16:creationId xmlns:a16="http://schemas.microsoft.com/office/drawing/2014/main" id="{BCA7E5E1-0E29-1DF6-4C70-E005B75CB20B}"/>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57" name="正方形/長方形 56">
            <a:extLst>
              <a:ext uri="{FF2B5EF4-FFF2-40B4-BE49-F238E27FC236}">
                <a16:creationId xmlns:a16="http://schemas.microsoft.com/office/drawing/2014/main" id="{692C83C1-866B-AC1E-C02C-742A3C79F198}"/>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8" name="正方形/長方形 57">
            <a:extLst>
              <a:ext uri="{FF2B5EF4-FFF2-40B4-BE49-F238E27FC236}">
                <a16:creationId xmlns:a16="http://schemas.microsoft.com/office/drawing/2014/main" id="{11AE43CF-31DC-7AF6-EEEA-E995C7986715}"/>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9" name="正方形/長方形 58">
            <a:extLst>
              <a:ext uri="{FF2B5EF4-FFF2-40B4-BE49-F238E27FC236}">
                <a16:creationId xmlns:a16="http://schemas.microsoft.com/office/drawing/2014/main" id="{32E0CC01-066D-2574-1B16-8C0BE06A9140}"/>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60" name="正方形/長方形 59">
            <a:extLst>
              <a:ext uri="{FF2B5EF4-FFF2-40B4-BE49-F238E27FC236}">
                <a16:creationId xmlns:a16="http://schemas.microsoft.com/office/drawing/2014/main" id="{EF018B84-97D2-B53F-05D5-815401F7AE88}"/>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1" name="正方形/長方形 60">
            <a:extLst>
              <a:ext uri="{FF2B5EF4-FFF2-40B4-BE49-F238E27FC236}">
                <a16:creationId xmlns:a16="http://schemas.microsoft.com/office/drawing/2014/main" id="{CA88A99B-B7B0-0EC3-4F77-5D55F8C0A926}"/>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62" name="正方形/長方形 61">
            <a:extLst>
              <a:ext uri="{FF2B5EF4-FFF2-40B4-BE49-F238E27FC236}">
                <a16:creationId xmlns:a16="http://schemas.microsoft.com/office/drawing/2014/main" id="{1CBC24FC-FB52-2171-A87C-45C4FFCA416B}"/>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E90291AA-193A-C8A4-205D-554F61C022BE}"/>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rPr>
              <a:t>暗号化通信の検知 </a:t>
            </a:r>
            <a:r>
              <a:rPr lang="en-US" altLang="ja-JP" sz="2800" b="1" dirty="0">
                <a:solidFill>
                  <a:schemeClr val="bg1"/>
                </a:solidFill>
              </a:rPr>
              <a:t>(Metasploit HTTPS)</a:t>
            </a:r>
            <a:endParaRPr lang="ja-JP" altLang="en-US" sz="2800" b="1" dirty="0">
              <a:solidFill>
                <a:schemeClr val="bg1"/>
              </a:solidFill>
            </a:endParaRPr>
          </a:p>
        </p:txBody>
      </p:sp>
      <p:grpSp>
        <p:nvGrpSpPr>
          <p:cNvPr id="25" name="グループ化 24">
            <a:extLst>
              <a:ext uri="{FF2B5EF4-FFF2-40B4-BE49-F238E27FC236}">
                <a16:creationId xmlns:a16="http://schemas.microsoft.com/office/drawing/2014/main" id="{5B0BECCB-331B-CAD0-1D7F-7221B406393A}"/>
              </a:ext>
            </a:extLst>
          </p:cNvPr>
          <p:cNvGrpSpPr/>
          <p:nvPr/>
        </p:nvGrpSpPr>
        <p:grpSpPr>
          <a:xfrm>
            <a:off x="2587587" y="3321070"/>
            <a:ext cx="7227956" cy="2670556"/>
            <a:chOff x="2840383" y="-367907"/>
            <a:chExt cx="8744479" cy="3671254"/>
          </a:xfrm>
        </p:grpSpPr>
        <p:sp>
          <p:nvSpPr>
            <p:cNvPr id="26" name="正方形/長方形 25">
              <a:extLst>
                <a:ext uri="{FF2B5EF4-FFF2-40B4-BE49-F238E27FC236}">
                  <a16:creationId xmlns:a16="http://schemas.microsoft.com/office/drawing/2014/main" id="{AC191808-C8D7-42BA-AF66-0ED619B0A405}"/>
                </a:ext>
              </a:extLst>
            </p:cNvPr>
            <p:cNvSpPr/>
            <p:nvPr/>
          </p:nvSpPr>
          <p:spPr>
            <a:xfrm>
              <a:off x="2848006" y="-367907"/>
              <a:ext cx="8736856" cy="3671254"/>
            </a:xfrm>
            <a:prstGeom prst="rect">
              <a:avLst/>
            </a:prstGeom>
            <a:solidFill>
              <a:srgbClr val="1C1C1C"/>
            </a:solidFill>
            <a:ln w="3492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7" name="図 26" descr="図形&#10;&#10;自動的に生成された説明">
              <a:extLst>
                <a:ext uri="{FF2B5EF4-FFF2-40B4-BE49-F238E27FC236}">
                  <a16:creationId xmlns:a16="http://schemas.microsoft.com/office/drawing/2014/main" id="{1B314635-A42E-7861-1414-D2DF8F1F7C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0850" y="1082170"/>
              <a:ext cx="1496291" cy="1496291"/>
            </a:xfrm>
            <a:prstGeom prst="rect">
              <a:avLst/>
            </a:prstGeom>
          </p:spPr>
        </p:pic>
        <p:pic>
          <p:nvPicPr>
            <p:cNvPr id="28" name="図 27" descr="図形&#10;&#10;自動的に生成された説明">
              <a:extLst>
                <a:ext uri="{FF2B5EF4-FFF2-40B4-BE49-F238E27FC236}">
                  <a16:creationId xmlns:a16="http://schemas.microsoft.com/office/drawing/2014/main" id="{E97E3DC8-A81E-CACB-FC7B-B8EEADB5CE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4842" y="1094932"/>
              <a:ext cx="1496291" cy="1496291"/>
            </a:xfrm>
            <a:prstGeom prst="rect">
              <a:avLst/>
            </a:prstGeom>
          </p:spPr>
        </p:pic>
        <p:cxnSp>
          <p:nvCxnSpPr>
            <p:cNvPr id="29" name="直線矢印コネクタ 28">
              <a:extLst>
                <a:ext uri="{FF2B5EF4-FFF2-40B4-BE49-F238E27FC236}">
                  <a16:creationId xmlns:a16="http://schemas.microsoft.com/office/drawing/2014/main" id="{EBA92BF9-9D2C-C5EE-8334-7F244E4D92E2}"/>
                </a:ext>
              </a:extLst>
            </p:cNvPr>
            <p:cNvCxnSpPr>
              <a:cxnSpLocks/>
            </p:cNvCxnSpPr>
            <p:nvPr/>
          </p:nvCxnSpPr>
          <p:spPr>
            <a:xfrm>
              <a:off x="4988534" y="1524424"/>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30" name="直線矢印コネクタ 29">
              <a:extLst>
                <a:ext uri="{FF2B5EF4-FFF2-40B4-BE49-F238E27FC236}">
                  <a16:creationId xmlns:a16="http://schemas.microsoft.com/office/drawing/2014/main" id="{7F8762DA-B31F-6C4A-D238-0644D6E1F1A9}"/>
                </a:ext>
              </a:extLst>
            </p:cNvPr>
            <p:cNvCxnSpPr>
              <a:cxnSpLocks/>
            </p:cNvCxnSpPr>
            <p:nvPr/>
          </p:nvCxnSpPr>
          <p:spPr>
            <a:xfrm flipH="1">
              <a:off x="4988534" y="1953915"/>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0E7FCF19-D250-687E-1F43-8A3CCD3BDE73}"/>
                </a:ext>
              </a:extLst>
            </p:cNvPr>
            <p:cNvSpPr txBox="1"/>
            <p:nvPr/>
          </p:nvSpPr>
          <p:spPr>
            <a:xfrm>
              <a:off x="3790585" y="2591223"/>
              <a:ext cx="899605" cy="423106"/>
            </a:xfrm>
            <a:prstGeom prst="rect">
              <a:avLst/>
            </a:prstGeom>
            <a:noFill/>
          </p:spPr>
          <p:txBody>
            <a:bodyPr wrap="square" rtlCol="0">
              <a:spAutoFit/>
            </a:bodyPr>
            <a:lstStyle/>
            <a:p>
              <a:r>
                <a:rPr kumimoji="1" lang="en-US" altLang="ja-JP" sz="1400" b="1" dirty="0">
                  <a:solidFill>
                    <a:schemeClr val="bg1"/>
                  </a:solidFill>
                </a:rPr>
                <a:t>Victim</a:t>
              </a:r>
              <a:endParaRPr kumimoji="1" lang="ja-JP" altLang="en-US" sz="1400" b="1" dirty="0">
                <a:solidFill>
                  <a:schemeClr val="bg1"/>
                </a:solidFill>
              </a:endParaRPr>
            </a:p>
          </p:txBody>
        </p:sp>
        <p:sp>
          <p:nvSpPr>
            <p:cNvPr id="32" name="テキスト ボックス 31">
              <a:extLst>
                <a:ext uri="{FF2B5EF4-FFF2-40B4-BE49-F238E27FC236}">
                  <a16:creationId xmlns:a16="http://schemas.microsoft.com/office/drawing/2014/main" id="{51846A5C-7733-9F0F-DAAD-6B4B1D86774D}"/>
                </a:ext>
              </a:extLst>
            </p:cNvPr>
            <p:cNvSpPr txBox="1"/>
            <p:nvPr/>
          </p:nvSpPr>
          <p:spPr>
            <a:xfrm>
              <a:off x="9233760" y="2541456"/>
              <a:ext cx="1138453" cy="423106"/>
            </a:xfrm>
            <a:prstGeom prst="rect">
              <a:avLst/>
            </a:prstGeom>
            <a:noFill/>
          </p:spPr>
          <p:txBody>
            <a:bodyPr wrap="square" rtlCol="0">
              <a:spAutoFit/>
            </a:bodyPr>
            <a:lstStyle/>
            <a:p>
              <a:r>
                <a:rPr kumimoji="1" lang="en-US" altLang="ja-JP" sz="1400" b="1" dirty="0">
                  <a:solidFill>
                    <a:schemeClr val="bg1"/>
                  </a:solidFill>
                </a:rPr>
                <a:t>Attacker</a:t>
              </a:r>
              <a:endParaRPr kumimoji="1" lang="ja-JP" altLang="en-US" sz="1400" b="1" dirty="0">
                <a:solidFill>
                  <a:schemeClr val="bg1"/>
                </a:solidFill>
              </a:endParaRPr>
            </a:p>
          </p:txBody>
        </p:sp>
        <p:sp>
          <p:nvSpPr>
            <p:cNvPr id="33" name="テキスト ボックス 32">
              <a:extLst>
                <a:ext uri="{FF2B5EF4-FFF2-40B4-BE49-F238E27FC236}">
                  <a16:creationId xmlns:a16="http://schemas.microsoft.com/office/drawing/2014/main" id="{B42CBCB5-890E-D906-8192-3E75BDFEB474}"/>
                </a:ext>
              </a:extLst>
            </p:cNvPr>
            <p:cNvSpPr txBox="1"/>
            <p:nvPr/>
          </p:nvSpPr>
          <p:spPr>
            <a:xfrm>
              <a:off x="6181554" y="2014074"/>
              <a:ext cx="1680268" cy="423106"/>
            </a:xfrm>
            <a:prstGeom prst="rect">
              <a:avLst/>
            </a:prstGeom>
            <a:noFill/>
          </p:spPr>
          <p:txBody>
            <a:bodyPr wrap="square" rtlCol="0">
              <a:spAutoFit/>
            </a:bodyPr>
            <a:lstStyle/>
            <a:p>
              <a:r>
                <a:rPr lang="en-US" altLang="ja-JP" sz="1400" b="1" strike="sngStrike" dirty="0" err="1">
                  <a:solidFill>
                    <a:schemeClr val="bg1"/>
                  </a:solidFill>
                </a:rPr>
                <a:t>cmd</a:t>
              </a:r>
              <a:r>
                <a:rPr lang="en-US" altLang="ja-JP" sz="1400" b="1" strike="sngStrike" dirty="0">
                  <a:solidFill>
                    <a:schemeClr val="bg1"/>
                  </a:solidFill>
                </a:rPr>
                <a:t>: </a:t>
              </a:r>
              <a:r>
                <a:rPr lang="en-US" altLang="ja-JP" sz="1400" b="1" strike="sngStrike" dirty="0" err="1">
                  <a:solidFill>
                    <a:schemeClr val="bg1"/>
                  </a:solidFill>
                </a:rPr>
                <a:t>whoami</a:t>
              </a:r>
              <a:endParaRPr kumimoji="1" lang="ja-JP" altLang="en-US" sz="1400" b="1" strike="sngStrike" dirty="0">
                <a:solidFill>
                  <a:schemeClr val="bg1"/>
                </a:solidFill>
              </a:endParaRPr>
            </a:p>
          </p:txBody>
        </p:sp>
        <p:sp>
          <p:nvSpPr>
            <p:cNvPr id="34" name="テキスト ボックス 33">
              <a:extLst>
                <a:ext uri="{FF2B5EF4-FFF2-40B4-BE49-F238E27FC236}">
                  <a16:creationId xmlns:a16="http://schemas.microsoft.com/office/drawing/2014/main" id="{1F8D1A98-2150-8B95-2413-AF6E59AE2614}"/>
                </a:ext>
              </a:extLst>
            </p:cNvPr>
            <p:cNvSpPr txBox="1"/>
            <p:nvPr/>
          </p:nvSpPr>
          <p:spPr>
            <a:xfrm>
              <a:off x="5888205" y="1094932"/>
              <a:ext cx="2266967" cy="423106"/>
            </a:xfrm>
            <a:prstGeom prst="rect">
              <a:avLst/>
            </a:prstGeom>
            <a:noFill/>
          </p:spPr>
          <p:txBody>
            <a:bodyPr wrap="square" rtlCol="0">
              <a:spAutoFit/>
            </a:bodyPr>
            <a:lstStyle/>
            <a:p>
              <a:r>
                <a:rPr lang="en-US" altLang="ja-JP" sz="1400" b="1" strike="sngStrike" dirty="0">
                  <a:solidFill>
                    <a:schemeClr val="bg1"/>
                  </a:solidFill>
                </a:rPr>
                <a:t>r</a:t>
              </a:r>
              <a:r>
                <a:rPr kumimoji="1" lang="en-US" altLang="ja-JP" sz="1400" b="1" strike="sngStrike" dirty="0">
                  <a:solidFill>
                    <a:schemeClr val="bg1"/>
                  </a:solidFill>
                </a:rPr>
                <a:t>esult : Victim-Win</a:t>
              </a:r>
              <a:endParaRPr kumimoji="1" lang="ja-JP" altLang="en-US" sz="1400" b="1" strike="sngStrike" dirty="0">
                <a:solidFill>
                  <a:schemeClr val="bg1"/>
                </a:solidFill>
              </a:endParaRPr>
            </a:p>
          </p:txBody>
        </p:sp>
        <p:sp>
          <p:nvSpPr>
            <p:cNvPr id="36" name="正方形/長方形 35">
              <a:extLst>
                <a:ext uri="{FF2B5EF4-FFF2-40B4-BE49-F238E27FC236}">
                  <a16:creationId xmlns:a16="http://schemas.microsoft.com/office/drawing/2014/main" id="{A8404ED6-4BB3-81AC-EF8B-A87EBC70A3BB}"/>
                </a:ext>
              </a:extLst>
            </p:cNvPr>
            <p:cNvSpPr/>
            <p:nvPr/>
          </p:nvSpPr>
          <p:spPr>
            <a:xfrm>
              <a:off x="2840383" y="3117904"/>
              <a:ext cx="8744479" cy="171204"/>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7" name="グラフィックス 36">
            <a:extLst>
              <a:ext uri="{FF2B5EF4-FFF2-40B4-BE49-F238E27FC236}">
                <a16:creationId xmlns:a16="http://schemas.microsoft.com/office/drawing/2014/main" id="{FE6C882D-E3FC-B363-A638-19D9B181D93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97754" y="4265065"/>
            <a:ext cx="1212225" cy="1212225"/>
          </a:xfrm>
          <a:prstGeom prst="rect">
            <a:avLst/>
          </a:prstGeom>
        </p:spPr>
      </p:pic>
      <p:pic>
        <p:nvPicPr>
          <p:cNvPr id="63" name="Picture 2" descr="Palo Alto PA-220 Professional Bundle (End of Sale/Life)">
            <a:extLst>
              <a:ext uri="{FF2B5EF4-FFF2-40B4-BE49-F238E27FC236}">
                <a16:creationId xmlns:a16="http://schemas.microsoft.com/office/drawing/2014/main" id="{010DF814-64D3-2A8F-020C-BEECF535A6C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29606"/>
          <a:stretch/>
        </p:blipFill>
        <p:spPr bwMode="auto">
          <a:xfrm>
            <a:off x="5157401" y="4193791"/>
            <a:ext cx="1627765" cy="1274135"/>
          </a:xfrm>
          <a:prstGeom prst="roundRect">
            <a:avLst/>
          </a:prstGeom>
          <a:noFill/>
          <a:extLst>
            <a:ext uri="{909E8E84-426E-40DD-AFC4-6F175D3DCCD1}">
              <a14:hiddenFill xmlns:a14="http://schemas.microsoft.com/office/drawing/2010/main">
                <a:solidFill>
                  <a:srgbClr val="FFFFFF"/>
                </a:solidFill>
              </a14:hiddenFill>
            </a:ext>
          </a:extLst>
        </p:spPr>
      </p:pic>
      <p:cxnSp>
        <p:nvCxnSpPr>
          <p:cNvPr id="64" name="直線矢印コネクタ 63">
            <a:extLst>
              <a:ext uri="{FF2B5EF4-FFF2-40B4-BE49-F238E27FC236}">
                <a16:creationId xmlns:a16="http://schemas.microsoft.com/office/drawing/2014/main" id="{EC07CF2F-2EFD-74CF-3C43-93EB1E28E967}"/>
              </a:ext>
            </a:extLst>
          </p:cNvPr>
          <p:cNvCxnSpPr>
            <a:cxnSpLocks/>
          </p:cNvCxnSpPr>
          <p:nvPr/>
        </p:nvCxnSpPr>
        <p:spPr>
          <a:xfrm>
            <a:off x="4363192" y="4038820"/>
            <a:ext cx="3361103"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65" name="テキスト ボックス 64">
            <a:extLst>
              <a:ext uri="{FF2B5EF4-FFF2-40B4-BE49-F238E27FC236}">
                <a16:creationId xmlns:a16="http://schemas.microsoft.com/office/drawing/2014/main" id="{9DC285CD-131E-B581-C7FE-55A65E9EDAF9}"/>
              </a:ext>
            </a:extLst>
          </p:cNvPr>
          <p:cNvSpPr txBox="1"/>
          <p:nvPr/>
        </p:nvSpPr>
        <p:spPr>
          <a:xfrm>
            <a:off x="4926997" y="3710515"/>
            <a:ext cx="2839538" cy="307777"/>
          </a:xfrm>
          <a:prstGeom prst="rect">
            <a:avLst/>
          </a:prstGeom>
          <a:noFill/>
        </p:spPr>
        <p:txBody>
          <a:bodyPr wrap="square" rtlCol="0">
            <a:spAutoFit/>
          </a:bodyPr>
          <a:lstStyle/>
          <a:p>
            <a:r>
              <a:rPr lang="ja-JP" altLang="en-US" sz="1400" b="1" dirty="0">
                <a:solidFill>
                  <a:schemeClr val="bg1"/>
                </a:solidFill>
              </a:rPr>
              <a:t>暗号化</a:t>
            </a:r>
            <a:r>
              <a:rPr lang="en-US" altLang="ja-JP" sz="1400" b="1" dirty="0">
                <a:solidFill>
                  <a:schemeClr val="bg1"/>
                </a:solidFill>
              </a:rPr>
              <a:t>HTTPS</a:t>
            </a:r>
            <a:r>
              <a:rPr lang="ja-JP" altLang="en-US" sz="1400" b="1" dirty="0">
                <a:solidFill>
                  <a:schemeClr val="bg1"/>
                </a:solidFill>
              </a:rPr>
              <a:t>ビーコン</a:t>
            </a:r>
            <a:endParaRPr kumimoji="1" lang="ja-JP" altLang="en-US" sz="1400" b="1" dirty="0">
              <a:solidFill>
                <a:schemeClr val="bg1"/>
              </a:solidFill>
            </a:endParaRPr>
          </a:p>
        </p:txBody>
      </p:sp>
      <p:sp>
        <p:nvSpPr>
          <p:cNvPr id="67" name="テキスト ボックス 66">
            <a:extLst>
              <a:ext uri="{FF2B5EF4-FFF2-40B4-BE49-F238E27FC236}">
                <a16:creationId xmlns:a16="http://schemas.microsoft.com/office/drawing/2014/main" id="{9E4CF94E-7D6E-2DFC-E685-D6A4937FC961}"/>
              </a:ext>
            </a:extLst>
          </p:cNvPr>
          <p:cNvSpPr txBox="1"/>
          <p:nvPr/>
        </p:nvSpPr>
        <p:spPr>
          <a:xfrm>
            <a:off x="2016087" y="1280053"/>
            <a:ext cx="10844980" cy="400110"/>
          </a:xfrm>
          <a:prstGeom prst="rect">
            <a:avLst/>
          </a:prstGeom>
          <a:noFill/>
        </p:spPr>
        <p:txBody>
          <a:bodyPr wrap="square">
            <a:spAutoFit/>
          </a:bodyPr>
          <a:lstStyle/>
          <a:p>
            <a:r>
              <a:rPr kumimoji="1" lang="en-US" altLang="ja-JP" sz="2000" b="1" dirty="0">
                <a:solidFill>
                  <a:schemeClr val="bg1"/>
                </a:solidFill>
              </a:rPr>
              <a:t>PA220 C2</a:t>
            </a:r>
            <a:r>
              <a:rPr kumimoji="1" lang="ja-JP" altLang="en-US" sz="2000" b="1" dirty="0">
                <a:solidFill>
                  <a:schemeClr val="bg1"/>
                </a:solidFill>
              </a:rPr>
              <a:t>チャネル（</a:t>
            </a:r>
            <a:r>
              <a:rPr kumimoji="1" lang="en-US" altLang="ja-JP" sz="2000" b="1" dirty="0">
                <a:solidFill>
                  <a:schemeClr val="bg1"/>
                </a:solidFill>
              </a:rPr>
              <a:t>HTTPS</a:t>
            </a:r>
            <a:r>
              <a:rPr kumimoji="1" lang="ja-JP" altLang="en-US" sz="2000" b="1" dirty="0">
                <a:solidFill>
                  <a:schemeClr val="bg1"/>
                </a:solidFill>
              </a:rPr>
              <a:t>）の検知</a:t>
            </a:r>
          </a:p>
        </p:txBody>
      </p:sp>
      <p:sp>
        <p:nvSpPr>
          <p:cNvPr id="68" name="テキスト ボックス 67">
            <a:extLst>
              <a:ext uri="{FF2B5EF4-FFF2-40B4-BE49-F238E27FC236}">
                <a16:creationId xmlns:a16="http://schemas.microsoft.com/office/drawing/2014/main" id="{DE49F12F-A35E-9056-50B1-B8E0C2A361E3}"/>
              </a:ext>
            </a:extLst>
          </p:cNvPr>
          <p:cNvSpPr txBox="1"/>
          <p:nvPr/>
        </p:nvSpPr>
        <p:spPr>
          <a:xfrm>
            <a:off x="2016086" y="1876788"/>
            <a:ext cx="9743784" cy="1077218"/>
          </a:xfrm>
          <a:prstGeom prst="rect">
            <a:avLst/>
          </a:prstGeom>
          <a:noFill/>
        </p:spPr>
        <p:txBody>
          <a:bodyPr wrap="square" rtlCol="0">
            <a:spAutoFit/>
          </a:bodyPr>
          <a:lstStyle/>
          <a:p>
            <a:r>
              <a:rPr lang="ja-JP" altLang="en-US" sz="1600" dirty="0">
                <a:solidFill>
                  <a:schemeClr val="bg1"/>
                </a:solidFill>
              </a:rPr>
              <a:t>非暗号化通信の場合は簡単に検知されてしまう。</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次は、</a:t>
            </a:r>
            <a:r>
              <a:rPr lang="en-US" altLang="ja-JP" sz="1600" dirty="0">
                <a:solidFill>
                  <a:schemeClr val="bg1"/>
                </a:solidFill>
              </a:rPr>
              <a:t>TLS</a:t>
            </a:r>
            <a:r>
              <a:rPr lang="ja-JP" altLang="en-US" sz="1600" dirty="0">
                <a:solidFill>
                  <a:schemeClr val="bg1"/>
                </a:solidFill>
              </a:rPr>
              <a:t>で暗号化した</a:t>
            </a:r>
            <a:r>
              <a:rPr lang="en-US" altLang="ja-JP" sz="1600" dirty="0">
                <a:solidFill>
                  <a:schemeClr val="bg1"/>
                </a:solidFill>
              </a:rPr>
              <a:t>Metasploit</a:t>
            </a:r>
            <a:r>
              <a:rPr lang="ja-JP" altLang="en-US" sz="1600" dirty="0">
                <a:solidFill>
                  <a:schemeClr val="bg1"/>
                </a:solidFill>
              </a:rPr>
              <a:t>の</a:t>
            </a:r>
            <a:r>
              <a:rPr lang="en-US" altLang="ja-JP" sz="1600" dirty="0">
                <a:solidFill>
                  <a:schemeClr val="bg1"/>
                </a:solidFill>
              </a:rPr>
              <a:t>HTTPS</a:t>
            </a:r>
            <a:r>
              <a:rPr lang="ja-JP" altLang="en-US" sz="1600" dirty="0">
                <a:solidFill>
                  <a:schemeClr val="bg1"/>
                </a:solidFill>
              </a:rPr>
              <a:t>通信を確立したときに検知されるかを検証する。</a:t>
            </a:r>
            <a:endParaRPr lang="en-US" altLang="ja-JP" sz="1600" dirty="0">
              <a:solidFill>
                <a:schemeClr val="bg1"/>
              </a:solidFill>
            </a:endParaRPr>
          </a:p>
          <a:p>
            <a:r>
              <a:rPr lang="ja-JP" altLang="en-US" sz="1600" dirty="0">
                <a:solidFill>
                  <a:schemeClr val="bg1"/>
                </a:solidFill>
              </a:rPr>
              <a:t>　</a:t>
            </a:r>
            <a:r>
              <a:rPr lang="en-US" altLang="ja-JP" sz="1600" dirty="0">
                <a:solidFill>
                  <a:schemeClr val="bg1"/>
                </a:solidFill>
              </a:rPr>
              <a:t>※</a:t>
            </a:r>
            <a:r>
              <a:rPr lang="ja-JP" altLang="en-US" sz="1600" dirty="0">
                <a:solidFill>
                  <a:schemeClr val="bg1"/>
                </a:solidFill>
              </a:rPr>
              <a:t> </a:t>
            </a:r>
            <a:r>
              <a:rPr lang="en-US" altLang="ja-JP" sz="1600" dirty="0">
                <a:solidFill>
                  <a:schemeClr val="bg1"/>
                </a:solidFill>
              </a:rPr>
              <a:t>Proxy</a:t>
            </a:r>
            <a:r>
              <a:rPr lang="ja-JP" altLang="en-US" sz="1600" dirty="0">
                <a:solidFill>
                  <a:schemeClr val="bg1"/>
                </a:solidFill>
              </a:rPr>
              <a:t>による</a:t>
            </a:r>
            <a:r>
              <a:rPr lang="en-US" altLang="ja-JP" sz="1600" dirty="0">
                <a:solidFill>
                  <a:schemeClr val="bg1"/>
                </a:solidFill>
              </a:rPr>
              <a:t>TLS</a:t>
            </a:r>
            <a:r>
              <a:rPr lang="ja-JP" altLang="en-US" sz="1600" dirty="0">
                <a:solidFill>
                  <a:schemeClr val="bg1"/>
                </a:solidFill>
              </a:rPr>
              <a:t>復号は行われないこととする。</a:t>
            </a:r>
            <a:endParaRPr lang="en-US" altLang="ja-JP" sz="1600" dirty="0">
              <a:solidFill>
                <a:schemeClr val="bg1"/>
              </a:solidFill>
            </a:endParaRPr>
          </a:p>
        </p:txBody>
      </p:sp>
      <p:pic>
        <p:nvPicPr>
          <p:cNvPr id="69" name="図 68" descr="アイコン&#10;&#10;自動的に生成された説明">
            <a:extLst>
              <a:ext uri="{FF2B5EF4-FFF2-40B4-BE49-F238E27FC236}">
                <a16:creationId xmlns:a16="http://schemas.microsoft.com/office/drawing/2014/main" id="{8EC6FCD9-FF21-26AD-F485-72949CAD54E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00676" y="4403952"/>
            <a:ext cx="1238095" cy="1085714"/>
          </a:xfrm>
          <a:prstGeom prst="rect">
            <a:avLst/>
          </a:prstGeom>
        </p:spPr>
      </p:pic>
      <p:pic>
        <p:nvPicPr>
          <p:cNvPr id="70" name="図 69" descr="アイコン&#10;&#10;自動的に生成された説明">
            <a:extLst>
              <a:ext uri="{FF2B5EF4-FFF2-40B4-BE49-F238E27FC236}">
                <a16:creationId xmlns:a16="http://schemas.microsoft.com/office/drawing/2014/main" id="{D925FF90-62AE-6C95-2EC5-98FB28C2523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80082" y="4387896"/>
            <a:ext cx="1238095" cy="1085714"/>
          </a:xfrm>
          <a:prstGeom prst="rect">
            <a:avLst/>
          </a:prstGeom>
        </p:spPr>
      </p:pic>
    </p:spTree>
    <p:extLst>
      <p:ext uri="{BB962C8B-B14F-4D97-AF65-F5344CB8AC3E}">
        <p14:creationId xmlns:p14="http://schemas.microsoft.com/office/powerpoint/2010/main" val="4093306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86419D55-9395-1607-7C27-C76CBDF8BD5B}"/>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5D9F1DC5-915B-8A2D-CE37-79DF035F41A1}"/>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0E4D0E7D-1302-B012-276A-CDD94137F647}"/>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5752C6CF-9C5E-9BEF-D029-866283D322A7}"/>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DD57448A-8EA9-90C3-3427-B431A79236DD}"/>
              </a:ext>
            </a:extLst>
          </p:cNvPr>
          <p:cNvSpPr/>
          <p:nvPr/>
        </p:nvSpPr>
        <p:spPr>
          <a:xfrm>
            <a:off x="4" y="2848723"/>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0A701A88-7529-BA8E-773E-59E5C89EA89C}"/>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EE20F4CB-FF29-3D7F-46B2-8ACAD927AFE8}"/>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62B9DA45-B7AD-0F44-3EEA-AC4FDE1E6BA5}"/>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7CD57792-BAE5-22C0-9A4B-FA707EAD412F}"/>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57E989FD-6E3F-064C-7E15-4B0A328BB835}"/>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bg1"/>
                </a:solidFill>
                <a:latin typeface="BIZ UDPゴシック" panose="020B0400000000000000" pitchFamily="50" charset="-128"/>
                <a:ea typeface="BIZ UDPゴシック" panose="020B0400000000000000" pitchFamily="50" charset="-128"/>
              </a:rPr>
              <a:t>自己紹介</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85A3104B-3FD8-5E2F-C26E-22F910FD899A}"/>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5190017-7F9A-09F6-413E-486EA5A2F2DF}"/>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A052864A-33E2-FAC1-AA80-4FCA69243778}"/>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0BB113AB-A1AC-7A20-79B8-63DE2C98D223}"/>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7149A1AD-3517-0275-E582-F205D8063C55}"/>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E9E407B5-87F2-B242-4397-18FE0A91E816}"/>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B9C6481B-78F6-233A-5915-C7FF5BAD5B3D}"/>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B74A03E8-BBDB-926D-8BB7-59874E797B36}"/>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321B48C1-9746-FDEB-8B5E-3FFA2C690C78}"/>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A1B6B0E8-A82A-EF31-8E1B-4DD6002CA7E2}"/>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FC117B97-1A17-0452-5559-60A2433C73B9}"/>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85E345C9-CEE3-80AB-81F4-109B8A88DD20}"/>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F59FA611-EC68-3C63-55AC-5C8A9F67787D}"/>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F518C312-F030-500C-00A4-32FB4A52A9A3}"/>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9F300ADD-E9AF-7EB1-851C-E9F5A311D336}"/>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E92687EB-D8BD-DDAB-0055-9049B2D13D3A}"/>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918BA555-A8ED-7E48-F073-7906B878F11F}"/>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rPr>
              <a:t>暗号化通信の検知 </a:t>
            </a:r>
            <a:r>
              <a:rPr lang="en-US" altLang="ja-JP" sz="2800" b="1" dirty="0">
                <a:solidFill>
                  <a:schemeClr val="bg1"/>
                </a:solidFill>
              </a:rPr>
              <a:t>(Metasploit HTTPS)</a:t>
            </a:r>
            <a:endParaRPr lang="ja-JP" altLang="en-US" sz="2800" b="1" dirty="0">
              <a:solidFill>
                <a:schemeClr val="bg1"/>
              </a:solidFill>
            </a:endParaRPr>
          </a:p>
        </p:txBody>
      </p:sp>
      <p:pic>
        <p:nvPicPr>
          <p:cNvPr id="45" name="図 44" descr="コンピューターのスクリーンショット&#10;&#10;中程度の精度で自動的に生成された説明">
            <a:extLst>
              <a:ext uri="{FF2B5EF4-FFF2-40B4-BE49-F238E27FC236}">
                <a16:creationId xmlns:a16="http://schemas.microsoft.com/office/drawing/2014/main" id="{AB49CC74-1F67-6E7A-D7D5-BC07C7A69DC5}"/>
              </a:ext>
            </a:extLst>
          </p:cNvPr>
          <p:cNvPicPr>
            <a:picLocks noChangeAspect="1"/>
          </p:cNvPicPr>
          <p:nvPr/>
        </p:nvPicPr>
        <p:blipFill>
          <a:blip r:embed="rId2">
            <a:extLst>
              <a:ext uri="{28A0092B-C50C-407E-A947-70E740481C1C}">
                <a14:useLocalDpi xmlns:a14="http://schemas.microsoft.com/office/drawing/2010/main" val="0"/>
              </a:ext>
            </a:extLst>
          </a:blip>
          <a:srcRect l="13048"/>
          <a:stretch/>
        </p:blipFill>
        <p:spPr>
          <a:xfrm>
            <a:off x="2016086" y="3657774"/>
            <a:ext cx="9600421" cy="2257740"/>
          </a:xfrm>
          <a:prstGeom prst="rect">
            <a:avLst/>
          </a:prstGeom>
        </p:spPr>
      </p:pic>
      <p:sp>
        <p:nvSpPr>
          <p:cNvPr id="46" name="テキスト ボックス 45">
            <a:extLst>
              <a:ext uri="{FF2B5EF4-FFF2-40B4-BE49-F238E27FC236}">
                <a16:creationId xmlns:a16="http://schemas.microsoft.com/office/drawing/2014/main" id="{4424C640-FFE9-E5B7-CB6C-00194FC97041}"/>
              </a:ext>
            </a:extLst>
          </p:cNvPr>
          <p:cNvSpPr txBox="1"/>
          <p:nvPr/>
        </p:nvSpPr>
        <p:spPr>
          <a:xfrm>
            <a:off x="2016087" y="1280053"/>
            <a:ext cx="10844980" cy="400110"/>
          </a:xfrm>
          <a:prstGeom prst="rect">
            <a:avLst/>
          </a:prstGeom>
          <a:noFill/>
        </p:spPr>
        <p:txBody>
          <a:bodyPr wrap="square">
            <a:spAutoFit/>
          </a:bodyPr>
          <a:lstStyle/>
          <a:p>
            <a:r>
              <a:rPr kumimoji="1" lang="en-US" altLang="ja-JP" sz="2000" b="1" dirty="0">
                <a:solidFill>
                  <a:schemeClr val="bg1"/>
                </a:solidFill>
              </a:rPr>
              <a:t>PA220 C2</a:t>
            </a:r>
            <a:r>
              <a:rPr kumimoji="1" lang="ja-JP" altLang="en-US" sz="2000" b="1" dirty="0">
                <a:solidFill>
                  <a:schemeClr val="bg1"/>
                </a:solidFill>
              </a:rPr>
              <a:t>チャネル（</a:t>
            </a:r>
            <a:r>
              <a:rPr kumimoji="1" lang="en-US" altLang="ja-JP" sz="2000" b="1" dirty="0">
                <a:solidFill>
                  <a:schemeClr val="bg1"/>
                </a:solidFill>
              </a:rPr>
              <a:t>HTTPS</a:t>
            </a:r>
            <a:r>
              <a:rPr kumimoji="1" lang="ja-JP" altLang="en-US" sz="2000" b="1" dirty="0">
                <a:solidFill>
                  <a:schemeClr val="bg1"/>
                </a:solidFill>
              </a:rPr>
              <a:t>）の検知</a:t>
            </a:r>
          </a:p>
        </p:txBody>
      </p:sp>
      <p:sp>
        <p:nvSpPr>
          <p:cNvPr id="47" name="テキスト ボックス 46">
            <a:extLst>
              <a:ext uri="{FF2B5EF4-FFF2-40B4-BE49-F238E27FC236}">
                <a16:creationId xmlns:a16="http://schemas.microsoft.com/office/drawing/2014/main" id="{C857E402-EF12-16D9-F487-590FCC854303}"/>
              </a:ext>
            </a:extLst>
          </p:cNvPr>
          <p:cNvSpPr txBox="1"/>
          <p:nvPr/>
        </p:nvSpPr>
        <p:spPr>
          <a:xfrm>
            <a:off x="2016086" y="1876788"/>
            <a:ext cx="9743784" cy="1323439"/>
          </a:xfrm>
          <a:prstGeom prst="rect">
            <a:avLst/>
          </a:prstGeom>
          <a:noFill/>
        </p:spPr>
        <p:txBody>
          <a:bodyPr wrap="square" rtlCol="0">
            <a:spAutoFit/>
          </a:bodyPr>
          <a:lstStyle/>
          <a:p>
            <a:r>
              <a:rPr lang="ja-JP" altLang="en-US" sz="1600" dirty="0">
                <a:solidFill>
                  <a:schemeClr val="bg1"/>
                </a:solidFill>
              </a:rPr>
              <a:t>暗号化通信の場合は、</a:t>
            </a:r>
            <a:r>
              <a:rPr lang="en-US" altLang="ja-JP" sz="1600" dirty="0">
                <a:solidFill>
                  <a:schemeClr val="bg1"/>
                </a:solidFill>
              </a:rPr>
              <a:t>HTTP</a:t>
            </a:r>
            <a:r>
              <a:rPr lang="ja-JP" altLang="en-US" sz="1600" dirty="0">
                <a:solidFill>
                  <a:schemeClr val="bg1"/>
                </a:solidFill>
              </a:rPr>
              <a:t>の時と異なり</a:t>
            </a:r>
            <a:r>
              <a:rPr lang="en-US" altLang="ja-JP" sz="1600" dirty="0">
                <a:solidFill>
                  <a:srgbClr val="FF0000"/>
                </a:solidFill>
              </a:rPr>
              <a:t>Critical</a:t>
            </a:r>
            <a:r>
              <a:rPr lang="ja-JP" altLang="en-US" sz="1600" dirty="0">
                <a:solidFill>
                  <a:schemeClr val="bg1"/>
                </a:solidFill>
              </a:rPr>
              <a:t>アラートとして</a:t>
            </a:r>
            <a:r>
              <a:rPr lang="en-US" altLang="ja-JP" sz="1600" dirty="0">
                <a:solidFill>
                  <a:schemeClr val="bg1"/>
                </a:solidFill>
              </a:rPr>
              <a:t>NGFW</a:t>
            </a:r>
            <a:r>
              <a:rPr lang="ja-JP" altLang="en-US" sz="1600" dirty="0">
                <a:solidFill>
                  <a:schemeClr val="bg1"/>
                </a:solidFill>
              </a:rPr>
              <a:t>に検知されることはなかった。</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ただし</a:t>
            </a:r>
            <a:r>
              <a:rPr lang="en-US" altLang="ja-JP" sz="1600" dirty="0" err="1">
                <a:solidFill>
                  <a:schemeClr val="accent6">
                    <a:lumMod val="60000"/>
                    <a:lumOff val="40000"/>
                  </a:schemeClr>
                </a:solidFill>
              </a:rPr>
              <a:t>SuspiciousTLS</a:t>
            </a:r>
            <a:r>
              <a:rPr lang="ja-JP" altLang="en-US" sz="1600" dirty="0">
                <a:solidFill>
                  <a:schemeClr val="bg1"/>
                </a:solidFill>
              </a:rPr>
              <a:t>として</a:t>
            </a:r>
            <a:r>
              <a:rPr lang="en-US" altLang="ja-JP" sz="1600" dirty="0">
                <a:solidFill>
                  <a:schemeClr val="bg1"/>
                </a:solidFill>
              </a:rPr>
              <a:t>NGFW</a:t>
            </a:r>
            <a:r>
              <a:rPr lang="ja-JP" altLang="en-US" sz="1600" dirty="0">
                <a:solidFill>
                  <a:schemeClr val="bg1"/>
                </a:solidFill>
              </a:rPr>
              <a:t>に</a:t>
            </a:r>
            <a:r>
              <a:rPr lang="en-US" altLang="ja-JP" sz="1600" dirty="0">
                <a:solidFill>
                  <a:schemeClr val="accent6">
                    <a:lumMod val="60000"/>
                    <a:lumOff val="40000"/>
                  </a:schemeClr>
                </a:solidFill>
              </a:rPr>
              <a:t>Info</a:t>
            </a:r>
            <a:r>
              <a:rPr lang="ja-JP" altLang="en-US" sz="1600" dirty="0">
                <a:solidFill>
                  <a:schemeClr val="bg1"/>
                </a:solidFill>
              </a:rPr>
              <a:t>レベルで</a:t>
            </a:r>
            <a:r>
              <a:rPr lang="en-US" altLang="ja-JP" sz="1600" dirty="0">
                <a:solidFill>
                  <a:schemeClr val="bg1"/>
                </a:solidFill>
              </a:rPr>
              <a:t>Metasploit</a:t>
            </a:r>
            <a:r>
              <a:rPr lang="ja-JP" altLang="en-US" sz="1600" dirty="0">
                <a:solidFill>
                  <a:schemeClr val="bg1"/>
                </a:solidFill>
              </a:rPr>
              <a:t>の証明書が検知されてしまっている。</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見逃される可能性もあるがこれをさらに回避する方法を試す。</a:t>
            </a:r>
            <a:endParaRPr lang="en-US" altLang="ja-JP" sz="1600" dirty="0">
              <a:solidFill>
                <a:schemeClr val="bg1"/>
              </a:solidFill>
            </a:endParaRPr>
          </a:p>
        </p:txBody>
      </p:sp>
    </p:spTree>
    <p:extLst>
      <p:ext uri="{BB962C8B-B14F-4D97-AF65-F5344CB8AC3E}">
        <p14:creationId xmlns:p14="http://schemas.microsoft.com/office/powerpoint/2010/main" val="1391211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05FAB872-3FBC-E0FA-B483-1EE759151E75}"/>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959A4F14-D45D-E59F-7D7D-4AF143A29338}"/>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8931560A-5EF8-BD04-FB16-EC6BEC5732D5}"/>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DDC99CC6-4CA3-C48C-8187-3A7852B7EF0A}"/>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6888B038-318E-C09D-74BE-64DD3B479CA7}"/>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5A4F3125-2736-A5D5-1409-0F60FB0F2702}"/>
              </a:ext>
            </a:extLst>
          </p:cNvPr>
          <p:cNvSpPr/>
          <p:nvPr/>
        </p:nvSpPr>
        <p:spPr>
          <a:xfrm>
            <a:off x="3" y="3560901"/>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2BA78AD3-DAFE-FD73-8C47-DA1D814D4C93}"/>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19D262C3-F634-DC26-9019-F4EE39DD5F50}"/>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7E93CB99-0044-809F-0F39-EECF2142B1AF}"/>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F9E208C3-2734-4BEE-0392-2E107DEF9DB0}"/>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bg1"/>
                </a:solidFill>
                <a:latin typeface="BIZ UDPゴシック" panose="020B0400000000000000" pitchFamily="50" charset="-128"/>
                <a:ea typeface="BIZ UDPゴシック" panose="020B0400000000000000" pitchFamily="50" charset="-128"/>
              </a:rPr>
              <a:t>自己紹介</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13306CF7-BBDF-F442-9ED8-F86E5052FEB7}"/>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346E1D12-6209-AC90-37AA-20FECBFB56E4}"/>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D2E6B0EE-4737-3229-F632-3255FF3A624E}"/>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2643B184-E4E8-C7E9-5383-5D227F375083}"/>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08B7A1DB-08DD-0177-4BE3-5853A5BFC0CE}"/>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9C07FE1E-8C0A-E38C-9FFF-2A60F0DB0ADB}"/>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535FAC57-0F71-2DD2-9759-8747045D23E2}"/>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7581D0FB-453D-6A40-0F77-A1AAD426B6A2}"/>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8E7C61AF-7DE1-EE54-1ACF-DF9B1B17C2E1}"/>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EE6D6462-C41E-99C1-B4F6-55A52747D494}"/>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2ED1F43A-4B6C-BD08-09D8-E3DD4FCB2C54}"/>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270489A8-3656-14C9-1AE8-3106B9163FC9}"/>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63C86E00-E657-30C1-5FEB-5EFD6402FDAE}"/>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69C486C2-7E19-FB2E-674B-73BB16084EEA}"/>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597FC5DA-E611-3F3B-1089-3A75E24CBC61}"/>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B5CEAEEC-D4B3-BC35-8AFE-FF2B07EC9399}"/>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37655F11-0613-0438-4A08-77623C1904CD}"/>
              </a:ext>
            </a:extLst>
          </p:cNvPr>
          <p:cNvSpPr txBox="1"/>
          <p:nvPr/>
        </p:nvSpPr>
        <p:spPr>
          <a:xfrm>
            <a:off x="2016087" y="587137"/>
            <a:ext cx="10844980" cy="523220"/>
          </a:xfrm>
          <a:prstGeom prst="rect">
            <a:avLst/>
          </a:prstGeom>
          <a:noFill/>
        </p:spPr>
        <p:txBody>
          <a:bodyPr wrap="square">
            <a:spAutoFit/>
          </a:bodyPr>
          <a:lstStyle/>
          <a:p>
            <a:r>
              <a:rPr lang="en-US" altLang="ja-JP" sz="2800" b="1" dirty="0">
                <a:solidFill>
                  <a:schemeClr val="bg1"/>
                </a:solidFill>
              </a:rPr>
              <a:t>Defense Evasion (</a:t>
            </a:r>
            <a:r>
              <a:rPr lang="ja-JP" altLang="en-US" sz="2800" b="1" dirty="0">
                <a:solidFill>
                  <a:schemeClr val="bg1"/>
                </a:solidFill>
              </a:rPr>
              <a:t>カスタム証明書の使用</a:t>
            </a:r>
            <a:r>
              <a:rPr lang="en-US" altLang="ja-JP" sz="2800" b="1" dirty="0">
                <a:solidFill>
                  <a:schemeClr val="bg1"/>
                </a:solidFill>
              </a:rPr>
              <a:t>)</a:t>
            </a:r>
            <a:endParaRPr lang="ja-JP" altLang="en-US" sz="2800" b="1" dirty="0">
              <a:solidFill>
                <a:schemeClr val="bg1"/>
              </a:solidFill>
            </a:endParaRPr>
          </a:p>
        </p:txBody>
      </p:sp>
      <p:sp>
        <p:nvSpPr>
          <p:cNvPr id="29" name="テキスト ボックス 28">
            <a:extLst>
              <a:ext uri="{FF2B5EF4-FFF2-40B4-BE49-F238E27FC236}">
                <a16:creationId xmlns:a16="http://schemas.microsoft.com/office/drawing/2014/main" id="{812FC548-D76E-3419-BF0F-0675D576FC80}"/>
              </a:ext>
            </a:extLst>
          </p:cNvPr>
          <p:cNvSpPr txBox="1"/>
          <p:nvPr/>
        </p:nvSpPr>
        <p:spPr>
          <a:xfrm>
            <a:off x="2016083" y="1801124"/>
            <a:ext cx="9743784" cy="3016210"/>
          </a:xfrm>
          <a:prstGeom prst="rect">
            <a:avLst/>
          </a:prstGeom>
          <a:noFill/>
        </p:spPr>
        <p:txBody>
          <a:bodyPr wrap="square" rtlCol="0">
            <a:spAutoFit/>
          </a:bodyPr>
          <a:lstStyle/>
          <a:p>
            <a:r>
              <a:rPr lang="ja-JP" altLang="en-US" sz="1600" dirty="0">
                <a:solidFill>
                  <a:schemeClr val="bg1"/>
                </a:solidFill>
                <a:latin typeface="+mn-ea"/>
              </a:rPr>
              <a:t>デフォルト設定の</a:t>
            </a:r>
            <a:r>
              <a:rPr lang="en-US" altLang="ja-JP" sz="1600" dirty="0">
                <a:solidFill>
                  <a:schemeClr val="bg1"/>
                </a:solidFill>
                <a:latin typeface="+mn-ea"/>
              </a:rPr>
              <a:t>HTTPS</a:t>
            </a:r>
            <a:r>
              <a:rPr lang="ja-JP" altLang="en-US" sz="1600" dirty="0">
                <a:solidFill>
                  <a:schemeClr val="bg1"/>
                </a:solidFill>
                <a:latin typeface="+mn-ea"/>
              </a:rPr>
              <a:t>通信は証明書が原因で検知された。</a:t>
            </a: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検知を完全に回避するため、</a:t>
            </a:r>
            <a:r>
              <a:rPr lang="en-US" altLang="ja-JP" sz="1600" dirty="0">
                <a:solidFill>
                  <a:schemeClr val="bg1"/>
                </a:solidFill>
                <a:latin typeface="+mn-ea"/>
              </a:rPr>
              <a:t>Metasploit</a:t>
            </a:r>
            <a:r>
              <a:rPr lang="ja-JP" altLang="en-US" sz="1600" dirty="0">
                <a:solidFill>
                  <a:schemeClr val="bg1"/>
                </a:solidFill>
                <a:latin typeface="+mn-ea"/>
              </a:rPr>
              <a:t>の</a:t>
            </a:r>
            <a:r>
              <a:rPr lang="en-US" altLang="ja-JP" sz="1600" b="1" dirty="0">
                <a:solidFill>
                  <a:schemeClr val="bg1"/>
                </a:solidFill>
                <a:latin typeface="+mn-ea"/>
              </a:rPr>
              <a:t>SSL</a:t>
            </a:r>
            <a:r>
              <a:rPr lang="ja-JP" altLang="en-US" sz="1600" b="1" dirty="0">
                <a:solidFill>
                  <a:schemeClr val="bg1"/>
                </a:solidFill>
                <a:latin typeface="+mn-ea"/>
              </a:rPr>
              <a:t>証明書をカスタム</a:t>
            </a:r>
            <a:r>
              <a:rPr lang="ja-JP" altLang="en-US" sz="1600" dirty="0">
                <a:solidFill>
                  <a:schemeClr val="bg1"/>
                </a:solidFill>
                <a:latin typeface="+mn-ea"/>
              </a:rPr>
              <a:t>し、再度検証する。</a:t>
            </a:r>
            <a:endParaRPr lang="en-US" altLang="ja-JP" sz="1600" dirty="0">
              <a:solidFill>
                <a:schemeClr val="bg1"/>
              </a:solidFill>
              <a:latin typeface="+mn-ea"/>
            </a:endParaRPr>
          </a:p>
          <a:p>
            <a:endParaRPr lang="en-US" altLang="ja-JP" sz="1600" dirty="0">
              <a:solidFill>
                <a:schemeClr val="bg1"/>
              </a:solidFill>
              <a:latin typeface="+mn-ea"/>
            </a:endParaRPr>
          </a:p>
          <a:p>
            <a:endParaRPr lang="en-US" altLang="ja-JP" sz="1600" dirty="0">
              <a:solidFill>
                <a:schemeClr val="bg1"/>
              </a:solidFill>
              <a:latin typeface="+mn-ea"/>
            </a:endParaRPr>
          </a:p>
          <a:p>
            <a:r>
              <a:rPr lang="en-US" altLang="ja-JP" sz="1600" b="1" dirty="0" err="1">
                <a:solidFill>
                  <a:schemeClr val="bg1"/>
                </a:solidFill>
                <a:latin typeface="+mn-ea"/>
              </a:rPr>
              <a:t>openssl</a:t>
            </a:r>
            <a:r>
              <a:rPr lang="ja-JP" altLang="en-US" sz="1600" dirty="0">
                <a:solidFill>
                  <a:schemeClr val="bg1"/>
                </a:solidFill>
                <a:latin typeface="+mn-ea"/>
              </a:rPr>
              <a:t>で証明書を作成、</a:t>
            </a:r>
            <a:r>
              <a:rPr lang="en-US" altLang="ja-JP" sz="1600" dirty="0">
                <a:solidFill>
                  <a:schemeClr val="bg1"/>
                </a:solidFill>
                <a:latin typeface="+mn-ea"/>
              </a:rPr>
              <a:t>Metasploit</a:t>
            </a:r>
            <a:r>
              <a:rPr lang="ja-JP" altLang="en-US" sz="1600" dirty="0">
                <a:solidFill>
                  <a:schemeClr val="bg1"/>
                </a:solidFill>
                <a:latin typeface="+mn-ea"/>
              </a:rPr>
              <a:t>に読み込ませることで任意の証明書に変更することが可能</a:t>
            </a:r>
            <a:endParaRPr lang="en-US" altLang="ja-JP" sz="1600" dirty="0">
              <a:solidFill>
                <a:schemeClr val="bg1"/>
              </a:solidFill>
              <a:latin typeface="+mn-ea"/>
            </a:endParaRPr>
          </a:p>
          <a:p>
            <a:r>
              <a:rPr lang="en-US" altLang="ja-JP" sz="1600" b="1" dirty="0">
                <a:solidFill>
                  <a:schemeClr val="bg1"/>
                </a:solidFill>
                <a:latin typeface="+mn-ea"/>
              </a:rPr>
              <a:t>Sliver</a:t>
            </a:r>
            <a:r>
              <a:rPr lang="ja-JP" altLang="en-US" sz="1600" dirty="0">
                <a:solidFill>
                  <a:schemeClr val="bg1"/>
                </a:solidFill>
                <a:latin typeface="+mn-ea"/>
              </a:rPr>
              <a:t>や</a:t>
            </a:r>
            <a:r>
              <a:rPr lang="en-US" altLang="ja-JP" sz="1600" b="1" dirty="0" err="1">
                <a:solidFill>
                  <a:schemeClr val="bg1"/>
                </a:solidFill>
                <a:latin typeface="+mn-ea"/>
              </a:rPr>
              <a:t>CobaltStrike</a:t>
            </a:r>
            <a:r>
              <a:rPr lang="ja-JP" altLang="en-US" sz="1600" dirty="0">
                <a:solidFill>
                  <a:schemeClr val="bg1"/>
                </a:solidFill>
                <a:latin typeface="+mn-ea"/>
              </a:rPr>
              <a:t>等の</a:t>
            </a:r>
            <a:r>
              <a:rPr lang="en-US" altLang="ja-JP" sz="1600" dirty="0">
                <a:solidFill>
                  <a:schemeClr val="bg1"/>
                </a:solidFill>
                <a:latin typeface="+mn-ea"/>
              </a:rPr>
              <a:t>C2</a:t>
            </a:r>
            <a:r>
              <a:rPr lang="ja-JP" altLang="en-US" sz="1600" dirty="0">
                <a:solidFill>
                  <a:schemeClr val="bg1"/>
                </a:solidFill>
                <a:latin typeface="+mn-ea"/>
              </a:rPr>
              <a:t>フレームワークであれば同様の設定が可能</a:t>
            </a: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実際に行う際には</a:t>
            </a:r>
            <a:r>
              <a:rPr lang="ja-JP" altLang="en-US" sz="1600" b="1" dirty="0">
                <a:solidFill>
                  <a:schemeClr val="bg1"/>
                </a:solidFill>
                <a:latin typeface="+mn-ea"/>
              </a:rPr>
              <a:t>正規の方法で生成した証明書セット</a:t>
            </a:r>
            <a:r>
              <a:rPr lang="ja-JP" altLang="en-US" sz="1600" dirty="0">
                <a:solidFill>
                  <a:schemeClr val="bg1"/>
                </a:solidFill>
                <a:latin typeface="+mn-ea"/>
              </a:rPr>
              <a:t>を使用する。</a:t>
            </a:r>
            <a:endParaRPr lang="en-US" altLang="ja-JP" sz="1600" dirty="0">
              <a:solidFill>
                <a:schemeClr val="bg1"/>
              </a:solidFill>
              <a:latin typeface="+mn-ea"/>
            </a:endParaRPr>
          </a:p>
          <a:p>
            <a:endParaRPr lang="en-US" altLang="ja-JP" sz="1600" dirty="0">
              <a:solidFill>
                <a:schemeClr val="bg1"/>
              </a:solidFill>
              <a:latin typeface="+mn-ea"/>
            </a:endParaRPr>
          </a:p>
          <a:p>
            <a:endParaRPr lang="en-US" altLang="ja-JP" sz="1600" dirty="0">
              <a:solidFill>
                <a:schemeClr val="bg1"/>
              </a:solidFill>
              <a:latin typeface="+mn-ea"/>
            </a:endParaRPr>
          </a:p>
          <a:p>
            <a:r>
              <a:rPr lang="en-US" altLang="ja-JP" sz="1400" dirty="0">
                <a:solidFill>
                  <a:schemeClr val="bg1"/>
                </a:solidFill>
                <a:latin typeface="+mn-ea"/>
              </a:rPr>
              <a:t>Metasploit</a:t>
            </a:r>
            <a:r>
              <a:rPr lang="ja-JP" altLang="en-US" sz="1400" dirty="0">
                <a:solidFill>
                  <a:schemeClr val="bg1"/>
                </a:solidFill>
                <a:latin typeface="+mn-ea"/>
              </a:rPr>
              <a:t>での証明書変更コマンド</a:t>
            </a:r>
            <a:endParaRPr lang="en-US" altLang="ja-JP" sz="1400" dirty="0">
              <a:solidFill>
                <a:schemeClr val="bg1"/>
              </a:solidFill>
              <a:latin typeface="+mn-ea"/>
            </a:endParaRPr>
          </a:p>
        </p:txBody>
      </p:sp>
      <p:sp>
        <p:nvSpPr>
          <p:cNvPr id="34" name="テキスト ボックス 33">
            <a:extLst>
              <a:ext uri="{FF2B5EF4-FFF2-40B4-BE49-F238E27FC236}">
                <a16:creationId xmlns:a16="http://schemas.microsoft.com/office/drawing/2014/main" id="{A1AF54E9-2E70-6D83-AA63-C9E8DE0BE8C4}"/>
              </a:ext>
            </a:extLst>
          </p:cNvPr>
          <p:cNvSpPr txBox="1"/>
          <p:nvPr/>
        </p:nvSpPr>
        <p:spPr>
          <a:xfrm>
            <a:off x="2023703" y="4786334"/>
            <a:ext cx="9597628" cy="1349087"/>
          </a:xfrm>
          <a:prstGeom prst="rect">
            <a:avLst/>
          </a:prstGeom>
          <a:solidFill>
            <a:schemeClr val="tx1">
              <a:lumMod val="95000"/>
              <a:lumOff val="5000"/>
            </a:schemeClr>
          </a:solidFill>
        </p:spPr>
        <p:txBody>
          <a:bodyPr wrap="square">
            <a:spAutoFit/>
          </a:bodyPr>
          <a:lstStyle/>
          <a:p>
            <a:pPr>
              <a:lnSpc>
                <a:spcPts val="1425"/>
              </a:lnSpc>
            </a:pPr>
            <a:r>
              <a:rPr lang="en-US" altLang="ja-JP" sz="1200" b="0" dirty="0" err="1">
                <a:solidFill>
                  <a:srgbClr val="7CAFC2"/>
                </a:solidFill>
                <a:effectLst/>
                <a:latin typeface="Consolas" panose="020B0609020204030204" pitchFamily="49" charset="0"/>
              </a:rPr>
              <a:t>openssl</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req</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-batch</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-new</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a:t>
            </a:r>
            <a:r>
              <a:rPr lang="en-US" altLang="ja-JP" sz="1200" b="0" dirty="0" err="1">
                <a:solidFill>
                  <a:srgbClr val="AC58FF"/>
                </a:solidFill>
                <a:effectLst/>
                <a:latin typeface="Consolas" panose="020B0609020204030204" pitchFamily="49" charset="0"/>
              </a:rPr>
              <a:t>newkey</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rsa:4096</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-days</a:t>
            </a:r>
            <a:r>
              <a:rPr lang="en-US" altLang="ja-JP" sz="1200" b="0" dirty="0">
                <a:solidFill>
                  <a:srgbClr val="97A7C8"/>
                </a:solidFill>
                <a:effectLst/>
                <a:latin typeface="Consolas" panose="020B0609020204030204" pitchFamily="49" charset="0"/>
              </a:rPr>
              <a:t> </a:t>
            </a:r>
            <a:r>
              <a:rPr lang="en-US" altLang="ja-JP" sz="1200" b="0" dirty="0">
                <a:solidFill>
                  <a:srgbClr val="DC9656"/>
                </a:solidFill>
                <a:effectLst/>
                <a:latin typeface="Consolas" panose="020B0609020204030204" pitchFamily="49" charset="0"/>
              </a:rPr>
              <a:t>365</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-nodes</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-x509</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a:t>
            </a:r>
            <a:r>
              <a:rPr lang="en-US" altLang="ja-JP" sz="1200" b="0" dirty="0" err="1">
                <a:solidFill>
                  <a:srgbClr val="AC58FF"/>
                </a:solidFill>
                <a:effectLst/>
                <a:latin typeface="Consolas" panose="020B0609020204030204" pitchFamily="49" charset="0"/>
              </a:rPr>
              <a:t>keyout</a:t>
            </a:r>
            <a:r>
              <a:rPr lang="en-US" altLang="ja-JP" sz="1200" b="0" dirty="0">
                <a:solidFill>
                  <a:srgbClr val="97A7C8"/>
                </a:solidFill>
                <a:effectLst/>
                <a:latin typeface="Consolas" panose="020B0609020204030204" pitchFamily="49" charset="0"/>
              </a:rPr>
              <a:t> </a:t>
            </a:r>
            <a:r>
              <a:rPr lang="en-US" altLang="ja-JP" sz="1200" b="0" dirty="0" err="1">
                <a:solidFill>
                  <a:srgbClr val="F6F6F5"/>
                </a:solidFill>
                <a:effectLst/>
                <a:latin typeface="Consolas" panose="020B0609020204030204" pitchFamily="49" charset="0"/>
              </a:rPr>
              <a:t>cert.key</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-out</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cert.crt</a:t>
            </a:r>
            <a:endParaRPr lang="en-US" altLang="ja-JP" sz="1200" b="0" dirty="0">
              <a:solidFill>
                <a:srgbClr val="97A7C8"/>
              </a:solidFill>
              <a:effectLst/>
              <a:latin typeface="Consolas" panose="020B0609020204030204" pitchFamily="49" charset="0"/>
            </a:endParaRPr>
          </a:p>
          <a:p>
            <a:pPr>
              <a:lnSpc>
                <a:spcPts val="1425"/>
              </a:lnSpc>
            </a:pPr>
            <a:r>
              <a:rPr lang="en-US" altLang="ja-JP" sz="1200" b="0" dirty="0">
                <a:solidFill>
                  <a:srgbClr val="7CAFC2"/>
                </a:solidFill>
                <a:effectLst/>
                <a:latin typeface="Consolas" panose="020B0609020204030204" pitchFamily="49" charset="0"/>
              </a:rPr>
              <a:t>cat</a:t>
            </a:r>
            <a:r>
              <a:rPr lang="en-US" altLang="ja-JP" sz="1200" b="0" dirty="0">
                <a:solidFill>
                  <a:srgbClr val="97A7C8"/>
                </a:solidFill>
                <a:effectLst/>
                <a:latin typeface="Consolas" panose="020B0609020204030204" pitchFamily="49" charset="0"/>
              </a:rPr>
              <a:t> </a:t>
            </a:r>
            <a:r>
              <a:rPr lang="en-US" altLang="ja-JP" sz="1200" b="0" dirty="0" err="1">
                <a:solidFill>
                  <a:srgbClr val="F6F6F5"/>
                </a:solidFill>
                <a:effectLst/>
                <a:latin typeface="Consolas" panose="020B0609020204030204" pitchFamily="49" charset="0"/>
              </a:rPr>
              <a:t>cert.key</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cert.crt</a:t>
            </a:r>
            <a:r>
              <a:rPr lang="en-US" altLang="ja-JP" sz="1200" b="0" dirty="0">
                <a:solidFill>
                  <a:srgbClr val="97A7C8"/>
                </a:solidFill>
                <a:effectLst/>
                <a:latin typeface="Consolas" panose="020B0609020204030204" pitchFamily="49" charset="0"/>
              </a:rPr>
              <a:t> </a:t>
            </a:r>
            <a:r>
              <a:rPr lang="en-US" altLang="ja-JP" sz="1200" b="0" dirty="0">
                <a:solidFill>
                  <a:srgbClr val="4FF2F8"/>
                </a:solidFill>
                <a:effectLst/>
                <a:latin typeface="Consolas" panose="020B0609020204030204" pitchFamily="49" charset="0"/>
              </a:rPr>
              <a:t>&gt;</a:t>
            </a:r>
            <a:r>
              <a:rPr lang="en-US" altLang="ja-JP" sz="1200" b="0" dirty="0">
                <a:solidFill>
                  <a:srgbClr val="97A7C8"/>
                </a:solidFill>
                <a:effectLst/>
                <a:latin typeface="Consolas" panose="020B0609020204030204" pitchFamily="49" charset="0"/>
              </a:rPr>
              <a:t> </a:t>
            </a:r>
            <a:r>
              <a:rPr lang="en-US" altLang="ja-JP" sz="1200" b="0" dirty="0" err="1">
                <a:solidFill>
                  <a:srgbClr val="F6F6F5"/>
                </a:solidFill>
                <a:effectLst/>
                <a:latin typeface="Consolas" panose="020B0609020204030204" pitchFamily="49" charset="0"/>
              </a:rPr>
              <a:t>cert.pem</a:t>
            </a:r>
            <a:endParaRPr lang="en-US" altLang="ja-JP" sz="1200" b="0" dirty="0">
              <a:solidFill>
                <a:srgbClr val="97A7C8"/>
              </a:solidFill>
              <a:effectLst/>
              <a:latin typeface="Consolas" panose="020B0609020204030204" pitchFamily="49" charset="0"/>
            </a:endParaRPr>
          </a:p>
          <a:p>
            <a:pPr>
              <a:lnSpc>
                <a:spcPts val="1425"/>
              </a:lnSpc>
            </a:pPr>
            <a:br>
              <a:rPr lang="en-US" altLang="ja-JP" sz="1200" b="0" dirty="0">
                <a:solidFill>
                  <a:srgbClr val="97A7C8"/>
                </a:solidFill>
                <a:effectLst/>
                <a:latin typeface="Consolas" panose="020B0609020204030204" pitchFamily="49" charset="0"/>
              </a:rPr>
            </a:br>
            <a:r>
              <a:rPr lang="en-US" altLang="ja-JP" sz="1200" b="0" dirty="0" err="1">
                <a:solidFill>
                  <a:srgbClr val="7CAFC2"/>
                </a:solidFill>
                <a:effectLst/>
                <a:latin typeface="Consolas" panose="020B0609020204030204" pitchFamily="49" charset="0"/>
              </a:rPr>
              <a:t>msfvenom</a:t>
            </a:r>
            <a:r>
              <a:rPr lang="en-US" altLang="ja-JP" sz="1200" b="0" dirty="0">
                <a:solidFill>
                  <a:srgbClr val="97A7C8"/>
                </a:solidFill>
                <a:effectLst/>
                <a:latin typeface="Consolas" panose="020B0609020204030204" pitchFamily="49" charset="0"/>
              </a:rPr>
              <a:t> </a:t>
            </a:r>
            <a:r>
              <a:rPr lang="en-US" altLang="ja-JP" sz="1200" b="0" dirty="0">
                <a:solidFill>
                  <a:srgbClr val="AC58FF"/>
                </a:solidFill>
                <a:effectLst/>
                <a:latin typeface="Consolas" panose="020B0609020204030204" pitchFamily="49" charset="0"/>
              </a:rPr>
              <a:t>-p</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meter../..https</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RHOST=X.X.X.X</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LPORT=</a:t>
            </a:r>
            <a:r>
              <a:rPr lang="en-US" altLang="ja-JP" sz="1200" b="0" dirty="0">
                <a:solidFill>
                  <a:srgbClr val="DC9656"/>
                </a:solidFill>
                <a:effectLst/>
                <a:latin typeface="Consolas" panose="020B0609020204030204" pitchFamily="49" charset="0"/>
              </a:rPr>
              <a:t>443</a:t>
            </a:r>
            <a:r>
              <a:rPr lang="en-US" altLang="ja-JP" sz="1200" b="0" dirty="0">
                <a:solidFill>
                  <a:srgbClr val="97A7C8"/>
                </a:solidFill>
                <a:effectLst/>
                <a:latin typeface="Consolas" panose="020B0609020204030204" pitchFamily="49" charset="0"/>
              </a:rPr>
              <a:t> </a:t>
            </a:r>
            <a:r>
              <a:rPr lang="en-US" altLang="ja-JP" sz="1200" b="0" dirty="0" err="1">
                <a:solidFill>
                  <a:srgbClr val="F6F6F5"/>
                </a:solidFill>
                <a:effectLst/>
                <a:latin typeface="Consolas" panose="020B0609020204030204" pitchFamily="49" charset="0"/>
              </a:rPr>
              <a:t>HandlerSSLCert</a:t>
            </a:r>
            <a:r>
              <a:rPr lang="en-US" altLang="ja-JP" sz="1200" b="0" dirty="0">
                <a:solidFill>
                  <a:srgbClr val="F6F6F5"/>
                </a:solidFill>
                <a:effectLst/>
                <a:latin typeface="Consolas" panose="020B0609020204030204" pitchFamily="49" charset="0"/>
              </a:rPr>
              <a:t>=./</a:t>
            </a:r>
            <a:r>
              <a:rPr lang="en-US" altLang="ja-JP" sz="1200" b="0" dirty="0" err="1">
                <a:solidFill>
                  <a:srgbClr val="F6F6F5"/>
                </a:solidFill>
                <a:effectLst/>
                <a:latin typeface="Consolas" panose="020B0609020204030204" pitchFamily="49" charset="0"/>
              </a:rPr>
              <a:t>cert.pem</a:t>
            </a:r>
            <a:r>
              <a:rPr lang="en-US" altLang="ja-JP" sz="1200" b="0" dirty="0">
                <a:solidFill>
                  <a:srgbClr val="97A7C8"/>
                </a:solidFill>
                <a:effectLst/>
                <a:latin typeface="Consolas" panose="020B0609020204030204" pitchFamily="49" charset="0"/>
              </a:rPr>
              <a:t> </a:t>
            </a:r>
            <a:r>
              <a:rPr lang="en-US" altLang="ja-JP" sz="1200" b="0" dirty="0" err="1">
                <a:solidFill>
                  <a:srgbClr val="F6F6F5"/>
                </a:solidFill>
                <a:effectLst/>
                <a:latin typeface="Consolas" panose="020B0609020204030204" pitchFamily="49" charset="0"/>
              </a:rPr>
              <a:t>StagerVerifySSLCert</a:t>
            </a:r>
            <a:r>
              <a:rPr lang="en-US" altLang="ja-JP" sz="1200" b="0" dirty="0">
                <a:solidFill>
                  <a:srgbClr val="F6F6F5"/>
                </a:solidFill>
                <a:effectLst/>
                <a:latin typeface="Consolas" panose="020B0609020204030204" pitchFamily="49" charset="0"/>
              </a:rPr>
              <a:t>=</a:t>
            </a:r>
            <a:r>
              <a:rPr lang="en-US" altLang="ja-JP" sz="1200" b="0" dirty="0">
                <a:solidFill>
                  <a:srgbClr val="FFE792"/>
                </a:solidFill>
                <a:effectLst/>
                <a:latin typeface="Consolas" panose="020B0609020204030204" pitchFamily="49" charset="0"/>
              </a:rPr>
              <a:t>true</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a:t>
            </a:r>
            <a:endParaRPr lang="en-US" altLang="ja-JP" sz="1200" b="0" dirty="0">
              <a:solidFill>
                <a:srgbClr val="97A7C8"/>
              </a:solidFill>
              <a:effectLst/>
              <a:latin typeface="Consolas" panose="020B0609020204030204" pitchFamily="49" charset="0"/>
            </a:endParaRPr>
          </a:p>
          <a:p>
            <a:pPr>
              <a:lnSpc>
                <a:spcPts val="1425"/>
              </a:lnSpc>
            </a:pPr>
            <a:br>
              <a:rPr lang="en-US" altLang="ja-JP" sz="1200" b="0" dirty="0">
                <a:solidFill>
                  <a:srgbClr val="97A7C8"/>
                </a:solidFill>
                <a:effectLst/>
                <a:latin typeface="Consolas" panose="020B0609020204030204" pitchFamily="49" charset="0"/>
              </a:rPr>
            </a:br>
            <a:r>
              <a:rPr lang="en-US" altLang="ja-JP" sz="1200" b="0" dirty="0" err="1">
                <a:solidFill>
                  <a:srgbClr val="7CAFC2"/>
                </a:solidFill>
                <a:effectLst/>
                <a:latin typeface="Consolas" panose="020B0609020204030204" pitchFamily="49" charset="0"/>
              </a:rPr>
              <a:t>msf</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exploit</a:t>
            </a:r>
            <a:r>
              <a:rPr lang="en-US" altLang="ja-JP" sz="1200" b="0" dirty="0">
                <a:solidFill>
                  <a:srgbClr val="97A7C8"/>
                </a:solidFill>
                <a:effectLst/>
                <a:latin typeface="Consolas" panose="020B0609020204030204" pitchFamily="49" charset="0"/>
              </a:rPr>
              <a:t>(</a:t>
            </a:r>
            <a:r>
              <a:rPr lang="en-US" altLang="ja-JP" sz="1200" b="0" dirty="0">
                <a:solidFill>
                  <a:srgbClr val="7CAFC2"/>
                </a:solidFill>
                <a:effectLst/>
                <a:latin typeface="Consolas" panose="020B0609020204030204" pitchFamily="49" charset="0"/>
              </a:rPr>
              <a:t>multi/handler</a:t>
            </a:r>
            <a:r>
              <a:rPr lang="en-US" altLang="ja-JP" sz="1200" b="0" dirty="0">
                <a:solidFill>
                  <a:srgbClr val="97A7C8"/>
                </a:solidFill>
                <a:effectLst/>
                <a:latin typeface="Consolas" panose="020B0609020204030204" pitchFamily="49" charset="0"/>
              </a:rPr>
              <a:t>) </a:t>
            </a:r>
            <a:r>
              <a:rPr lang="en-US" altLang="ja-JP" sz="1200" b="0" dirty="0">
                <a:solidFill>
                  <a:srgbClr val="4FF2F8"/>
                </a:solidFill>
                <a:effectLst/>
                <a:latin typeface="Consolas" panose="020B0609020204030204" pitchFamily="49" charset="0"/>
              </a:rPr>
              <a:t>&gt;</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set</a:t>
            </a:r>
            <a:r>
              <a:rPr lang="en-US" altLang="ja-JP" sz="1200" b="0" dirty="0">
                <a:solidFill>
                  <a:srgbClr val="97A7C8"/>
                </a:solidFill>
                <a:effectLst/>
                <a:latin typeface="Consolas" panose="020B0609020204030204" pitchFamily="49" charset="0"/>
              </a:rPr>
              <a:t> </a:t>
            </a:r>
            <a:r>
              <a:rPr lang="en-US" altLang="ja-JP" sz="1200" b="0" dirty="0" err="1">
                <a:solidFill>
                  <a:srgbClr val="F6F6F5"/>
                </a:solidFill>
                <a:effectLst/>
                <a:latin typeface="Consolas" panose="020B0609020204030204" pitchFamily="49" charset="0"/>
              </a:rPr>
              <a:t>HandlerSSLCert</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/home/</a:t>
            </a:r>
            <a:r>
              <a:rPr lang="en-US" altLang="ja-JP" sz="1200" b="0" dirty="0" err="1">
                <a:solidFill>
                  <a:srgbClr val="F6F6F5"/>
                </a:solidFill>
                <a:effectLst/>
                <a:latin typeface="Consolas" panose="020B0609020204030204" pitchFamily="49" charset="0"/>
              </a:rPr>
              <a:t>snovvcrash</a:t>
            </a:r>
            <a:r>
              <a:rPr lang="en-US" altLang="ja-JP" sz="1200" b="0" dirty="0">
                <a:solidFill>
                  <a:srgbClr val="F6F6F5"/>
                </a:solidFill>
                <a:effectLst/>
                <a:latin typeface="Consolas" panose="020B0609020204030204" pitchFamily="49" charset="0"/>
              </a:rPr>
              <a:t>/</a:t>
            </a:r>
            <a:r>
              <a:rPr lang="en-US" altLang="ja-JP" sz="1200" b="0" dirty="0" err="1">
                <a:solidFill>
                  <a:srgbClr val="F6F6F5"/>
                </a:solidFill>
                <a:effectLst/>
                <a:latin typeface="Consolas" panose="020B0609020204030204" pitchFamily="49" charset="0"/>
              </a:rPr>
              <a:t>cert.pem</a:t>
            </a:r>
            <a:endParaRPr lang="en-US" altLang="ja-JP" sz="1200" b="0" dirty="0">
              <a:solidFill>
                <a:srgbClr val="97A7C8"/>
              </a:solidFill>
              <a:effectLst/>
              <a:latin typeface="Consolas" panose="020B0609020204030204" pitchFamily="49" charset="0"/>
            </a:endParaRPr>
          </a:p>
          <a:p>
            <a:pPr>
              <a:lnSpc>
                <a:spcPts val="1425"/>
              </a:lnSpc>
            </a:pPr>
            <a:r>
              <a:rPr lang="en-US" altLang="ja-JP" sz="1200" b="0" dirty="0" err="1">
                <a:solidFill>
                  <a:srgbClr val="7CAFC2"/>
                </a:solidFill>
                <a:effectLst/>
                <a:latin typeface="Consolas" panose="020B0609020204030204" pitchFamily="49" charset="0"/>
              </a:rPr>
              <a:t>msf</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exploit</a:t>
            </a:r>
            <a:r>
              <a:rPr lang="en-US" altLang="ja-JP" sz="1200" b="0" dirty="0">
                <a:solidFill>
                  <a:srgbClr val="97A7C8"/>
                </a:solidFill>
                <a:effectLst/>
                <a:latin typeface="Consolas" panose="020B0609020204030204" pitchFamily="49" charset="0"/>
              </a:rPr>
              <a:t>(</a:t>
            </a:r>
            <a:r>
              <a:rPr lang="en-US" altLang="ja-JP" sz="1200" b="0" dirty="0">
                <a:solidFill>
                  <a:srgbClr val="7CAFC2"/>
                </a:solidFill>
                <a:effectLst/>
                <a:latin typeface="Consolas" panose="020B0609020204030204" pitchFamily="49" charset="0"/>
              </a:rPr>
              <a:t>multi/handler</a:t>
            </a:r>
            <a:r>
              <a:rPr lang="en-US" altLang="ja-JP" sz="1200" b="0" dirty="0">
                <a:solidFill>
                  <a:srgbClr val="97A7C8"/>
                </a:solidFill>
                <a:effectLst/>
                <a:latin typeface="Consolas" panose="020B0609020204030204" pitchFamily="49" charset="0"/>
              </a:rPr>
              <a:t>) </a:t>
            </a:r>
            <a:r>
              <a:rPr lang="en-US" altLang="ja-JP" sz="1200" b="0" dirty="0">
                <a:solidFill>
                  <a:srgbClr val="4FF2F8"/>
                </a:solidFill>
                <a:effectLst/>
                <a:latin typeface="Consolas" panose="020B0609020204030204" pitchFamily="49" charset="0"/>
              </a:rPr>
              <a:t>&gt;</a:t>
            </a:r>
            <a:r>
              <a:rPr lang="en-US" altLang="ja-JP" sz="1200" b="0" dirty="0">
                <a:solidFill>
                  <a:srgbClr val="97A7C8"/>
                </a:solidFill>
                <a:effectLst/>
                <a:latin typeface="Consolas" panose="020B0609020204030204" pitchFamily="49" charset="0"/>
              </a:rPr>
              <a:t> </a:t>
            </a:r>
            <a:r>
              <a:rPr lang="en-US" altLang="ja-JP" sz="1200" b="0" dirty="0">
                <a:solidFill>
                  <a:srgbClr val="F6F6F5"/>
                </a:solidFill>
                <a:effectLst/>
                <a:latin typeface="Consolas" panose="020B0609020204030204" pitchFamily="49" charset="0"/>
              </a:rPr>
              <a:t>set</a:t>
            </a:r>
            <a:r>
              <a:rPr lang="en-US" altLang="ja-JP" sz="1200" b="0" dirty="0">
                <a:solidFill>
                  <a:srgbClr val="97A7C8"/>
                </a:solidFill>
                <a:effectLst/>
                <a:latin typeface="Consolas" panose="020B0609020204030204" pitchFamily="49" charset="0"/>
              </a:rPr>
              <a:t> </a:t>
            </a:r>
            <a:r>
              <a:rPr lang="en-US" altLang="ja-JP" sz="1200" b="0" dirty="0" err="1">
                <a:solidFill>
                  <a:srgbClr val="F6F6F5"/>
                </a:solidFill>
                <a:effectLst/>
                <a:latin typeface="Consolas" panose="020B0609020204030204" pitchFamily="49" charset="0"/>
              </a:rPr>
              <a:t>StagerVerifySSLCert</a:t>
            </a:r>
            <a:r>
              <a:rPr lang="en-US" altLang="ja-JP" sz="1200" b="0" dirty="0">
                <a:solidFill>
                  <a:srgbClr val="97A7C8"/>
                </a:solidFill>
                <a:effectLst/>
                <a:latin typeface="Consolas" panose="020B0609020204030204" pitchFamily="49" charset="0"/>
              </a:rPr>
              <a:t> </a:t>
            </a:r>
            <a:r>
              <a:rPr lang="en-US" altLang="ja-JP" sz="1200" b="0" dirty="0">
                <a:solidFill>
                  <a:srgbClr val="FFE792"/>
                </a:solidFill>
                <a:effectLst/>
                <a:latin typeface="Consolas" panose="020B0609020204030204" pitchFamily="49" charset="0"/>
              </a:rPr>
              <a:t>true</a:t>
            </a:r>
            <a:endParaRPr lang="en-US" altLang="ja-JP" sz="1200" b="0" dirty="0">
              <a:solidFill>
                <a:srgbClr val="97A7C8"/>
              </a:solidFill>
              <a:effectLst/>
              <a:latin typeface="Consolas" panose="020B0609020204030204" pitchFamily="49" charset="0"/>
            </a:endParaRPr>
          </a:p>
        </p:txBody>
      </p:sp>
      <p:sp>
        <p:nvSpPr>
          <p:cNvPr id="37" name="テキスト ボックス 36">
            <a:extLst>
              <a:ext uri="{FF2B5EF4-FFF2-40B4-BE49-F238E27FC236}">
                <a16:creationId xmlns:a16="http://schemas.microsoft.com/office/drawing/2014/main" id="{B25444E9-0CCD-8BEB-BE75-8259D9EFA8FB}"/>
              </a:ext>
            </a:extLst>
          </p:cNvPr>
          <p:cNvSpPr txBox="1"/>
          <p:nvPr/>
        </p:nvSpPr>
        <p:spPr>
          <a:xfrm>
            <a:off x="2016087" y="1280053"/>
            <a:ext cx="10844980" cy="400110"/>
          </a:xfrm>
          <a:prstGeom prst="rect">
            <a:avLst/>
          </a:prstGeom>
          <a:noFill/>
        </p:spPr>
        <p:txBody>
          <a:bodyPr wrap="square">
            <a:spAutoFit/>
          </a:bodyPr>
          <a:lstStyle/>
          <a:p>
            <a:r>
              <a:rPr kumimoji="1" lang="en-US" altLang="ja-JP" sz="2000" b="1" dirty="0">
                <a:solidFill>
                  <a:schemeClr val="bg1"/>
                </a:solidFill>
              </a:rPr>
              <a:t>Metasploit </a:t>
            </a:r>
            <a:r>
              <a:rPr kumimoji="1" lang="ja-JP" altLang="en-US" sz="2000" b="1" dirty="0">
                <a:solidFill>
                  <a:schemeClr val="bg1"/>
                </a:solidFill>
              </a:rPr>
              <a:t>カスタム証明書の使用</a:t>
            </a:r>
          </a:p>
        </p:txBody>
      </p:sp>
    </p:spTree>
    <p:extLst>
      <p:ext uri="{BB962C8B-B14F-4D97-AF65-F5344CB8AC3E}">
        <p14:creationId xmlns:p14="http://schemas.microsoft.com/office/powerpoint/2010/main" val="225460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B9BEE775-FECB-19C0-F0CF-8C2335161791}"/>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8FB9EF4A-3841-3E77-1F4D-60E59F757AD5}"/>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0613C939-877D-51AA-7BEE-6D7989D9FC3B}"/>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8DC1B4F4-21B0-5AB4-5747-8AC40ED6D7FA}"/>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8748C371-F642-AA41-2F81-43694C7CB3C4}"/>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85B788A7-BC62-3717-B1D1-03F7050E041D}"/>
              </a:ext>
            </a:extLst>
          </p:cNvPr>
          <p:cNvSpPr/>
          <p:nvPr/>
        </p:nvSpPr>
        <p:spPr>
          <a:xfrm>
            <a:off x="3" y="3560901"/>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ECBB689C-9C5C-DDE1-CF39-DD16A1DC1707}"/>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9B266B36-AAE5-C8A4-1D17-EBB7B95DA6AF}"/>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595432D6-1F3C-39B7-13F5-00ADB101DBBA}"/>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BD1D230A-02B2-C4C7-E11B-C685D078B25C}"/>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12" name="直線コネクタ 11">
            <a:extLst>
              <a:ext uri="{FF2B5EF4-FFF2-40B4-BE49-F238E27FC236}">
                <a16:creationId xmlns:a16="http://schemas.microsoft.com/office/drawing/2014/main" id="{691530DC-46F2-199E-D60A-BEAEC27DB8E8}"/>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65753145-D1AC-0AC6-AC3E-971888C628A5}"/>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05A947CA-E13A-9E36-864B-EF074030AF01}"/>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568A5EB6-D43E-0106-7688-2420EEE00998}"/>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4DC848B5-91CA-05E0-CC7B-556AB2512DF1}"/>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53528D0F-74D6-6C67-C957-D250D0D17B77}"/>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36B9A0F3-A7E5-DA71-E6D7-3695CC7FD096}"/>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6004EF1A-1F79-1B5C-F094-D8BB4E59C3A7}"/>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284815D6-BE57-A558-6C6E-D4492556BFA7}"/>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B5F25329-02EA-C345-6FDA-6CBD9B5A54D6}"/>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B3FF469E-7EE5-6B43-30EF-A90AF88430DC}"/>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p>
        </p:txBody>
      </p:sp>
      <p:sp>
        <p:nvSpPr>
          <p:cNvPr id="23" name="正方形/長方形 22">
            <a:extLst>
              <a:ext uri="{FF2B5EF4-FFF2-40B4-BE49-F238E27FC236}">
                <a16:creationId xmlns:a16="http://schemas.microsoft.com/office/drawing/2014/main" id="{A6A943F9-331D-63F3-0D74-AF4FA2E10DE5}"/>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60B29F1B-9CCF-C22C-5352-385C968E0855}"/>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AA578699-ED07-0527-B432-C0C26D97965F}"/>
              </a:ext>
            </a:extLst>
          </p:cNvPr>
          <p:cNvSpPr/>
          <p:nvPr/>
        </p:nvSpPr>
        <p:spPr>
          <a:xfrm>
            <a:off x="510358" y="5747642"/>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2AF174BF-8E32-A49F-2DA8-954F714EFB0D}"/>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B795A46F-92E6-200C-40C0-341618C60B71}"/>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6006836D-B0DC-4454-FE0A-C7FEFF9B43C3}"/>
              </a:ext>
            </a:extLst>
          </p:cNvPr>
          <p:cNvSpPr txBox="1"/>
          <p:nvPr/>
        </p:nvSpPr>
        <p:spPr>
          <a:xfrm>
            <a:off x="2016087" y="587137"/>
            <a:ext cx="10844980" cy="523220"/>
          </a:xfrm>
          <a:prstGeom prst="rect">
            <a:avLst/>
          </a:prstGeom>
          <a:noFill/>
        </p:spPr>
        <p:txBody>
          <a:bodyPr wrap="square">
            <a:spAutoFit/>
          </a:bodyPr>
          <a:lstStyle/>
          <a:p>
            <a:r>
              <a:rPr lang="en-US" altLang="ja-JP" sz="2800" b="1" dirty="0">
                <a:solidFill>
                  <a:schemeClr val="bg1"/>
                </a:solidFill>
              </a:rPr>
              <a:t>Defense Evasion (</a:t>
            </a:r>
            <a:r>
              <a:rPr lang="ja-JP" altLang="en-US" sz="2800" b="1" dirty="0">
                <a:solidFill>
                  <a:schemeClr val="bg1"/>
                </a:solidFill>
              </a:rPr>
              <a:t>カスタム証明書の使用</a:t>
            </a:r>
            <a:r>
              <a:rPr lang="en-US" altLang="ja-JP" sz="2800" b="1" dirty="0">
                <a:solidFill>
                  <a:schemeClr val="bg1"/>
                </a:solidFill>
              </a:rPr>
              <a:t>)</a:t>
            </a:r>
            <a:endParaRPr lang="ja-JP" altLang="en-US" sz="2800" b="1" dirty="0">
              <a:solidFill>
                <a:schemeClr val="bg1"/>
              </a:solidFill>
            </a:endParaRPr>
          </a:p>
        </p:txBody>
      </p:sp>
      <p:pic>
        <p:nvPicPr>
          <p:cNvPr id="30" name="図 29">
            <a:extLst>
              <a:ext uri="{FF2B5EF4-FFF2-40B4-BE49-F238E27FC236}">
                <a16:creationId xmlns:a16="http://schemas.microsoft.com/office/drawing/2014/main" id="{89F6AA50-0041-19F2-2ED2-B0B775C76DB9}"/>
              </a:ext>
            </a:extLst>
          </p:cNvPr>
          <p:cNvPicPr>
            <a:picLocks noChangeAspect="1"/>
          </p:cNvPicPr>
          <p:nvPr/>
        </p:nvPicPr>
        <p:blipFill>
          <a:blip r:embed="rId2"/>
          <a:stretch>
            <a:fillRect/>
          </a:stretch>
        </p:blipFill>
        <p:spPr>
          <a:xfrm>
            <a:off x="2016083" y="4214057"/>
            <a:ext cx="8824049" cy="1172316"/>
          </a:xfrm>
          <a:prstGeom prst="rect">
            <a:avLst/>
          </a:prstGeom>
        </p:spPr>
      </p:pic>
      <p:sp>
        <p:nvSpPr>
          <p:cNvPr id="31" name="テキスト ボックス 30">
            <a:extLst>
              <a:ext uri="{FF2B5EF4-FFF2-40B4-BE49-F238E27FC236}">
                <a16:creationId xmlns:a16="http://schemas.microsoft.com/office/drawing/2014/main" id="{289768AA-E494-1963-4753-E2C4D4EC1DE8}"/>
              </a:ext>
            </a:extLst>
          </p:cNvPr>
          <p:cNvSpPr txBox="1"/>
          <p:nvPr/>
        </p:nvSpPr>
        <p:spPr>
          <a:xfrm>
            <a:off x="2016083" y="1801124"/>
            <a:ext cx="9743784" cy="2308324"/>
          </a:xfrm>
          <a:prstGeom prst="rect">
            <a:avLst/>
          </a:prstGeom>
          <a:noFill/>
        </p:spPr>
        <p:txBody>
          <a:bodyPr wrap="square" rtlCol="0">
            <a:spAutoFit/>
          </a:bodyPr>
          <a:lstStyle/>
          <a:p>
            <a:r>
              <a:rPr lang="ja-JP" altLang="en-US" sz="1600" dirty="0">
                <a:solidFill>
                  <a:schemeClr val="bg1"/>
                </a:solidFill>
                <a:latin typeface="+mn-ea"/>
              </a:rPr>
              <a:t>デフォルト証明書使用時の検知ルールから外れることで、</a:t>
            </a:r>
            <a:r>
              <a:rPr lang="en-US" altLang="ja-JP" sz="1600" dirty="0">
                <a:solidFill>
                  <a:schemeClr val="bg1"/>
                </a:solidFill>
                <a:latin typeface="+mn-ea"/>
              </a:rPr>
              <a:t>NGFW</a:t>
            </a:r>
            <a:r>
              <a:rPr lang="ja-JP" altLang="en-US" sz="1600" dirty="0">
                <a:solidFill>
                  <a:schemeClr val="bg1"/>
                </a:solidFill>
                <a:latin typeface="+mn-ea"/>
              </a:rPr>
              <a:t>のアラートから回避することができた。</a:t>
            </a: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これは</a:t>
            </a:r>
            <a:r>
              <a:rPr lang="en-US" altLang="ja-JP" sz="1600" dirty="0" err="1">
                <a:solidFill>
                  <a:schemeClr val="bg1"/>
                </a:solidFill>
                <a:latin typeface="+mn-ea"/>
              </a:rPr>
              <a:t>CobaltStike</a:t>
            </a:r>
            <a:r>
              <a:rPr lang="ja-JP" altLang="en-US" sz="1600" dirty="0">
                <a:solidFill>
                  <a:schemeClr val="bg1"/>
                </a:solidFill>
                <a:latin typeface="+mn-ea"/>
              </a:rPr>
              <a:t>や</a:t>
            </a:r>
            <a:r>
              <a:rPr lang="en-US" altLang="ja-JP" sz="1600" dirty="0">
                <a:solidFill>
                  <a:schemeClr val="bg1"/>
                </a:solidFill>
                <a:latin typeface="+mn-ea"/>
              </a:rPr>
              <a:t>Sliver</a:t>
            </a:r>
            <a:r>
              <a:rPr lang="ja-JP" altLang="en-US" sz="1600" dirty="0">
                <a:solidFill>
                  <a:schemeClr val="bg1"/>
                </a:solidFill>
                <a:latin typeface="+mn-ea"/>
              </a:rPr>
              <a:t>も同様で、デフォルトの証明書から変更するだけで</a:t>
            </a:r>
            <a:r>
              <a:rPr lang="en-US" altLang="ja-JP" sz="1600" dirty="0">
                <a:solidFill>
                  <a:schemeClr val="bg1"/>
                </a:solidFill>
                <a:latin typeface="+mn-ea"/>
              </a:rPr>
              <a:t>PA220</a:t>
            </a:r>
            <a:r>
              <a:rPr lang="ja-JP" altLang="en-US" sz="1600" dirty="0">
                <a:solidFill>
                  <a:schemeClr val="bg1"/>
                </a:solidFill>
                <a:latin typeface="+mn-ea"/>
              </a:rPr>
              <a:t>は検知できなくなる。</a:t>
            </a: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これにより、</a:t>
            </a:r>
            <a:r>
              <a:rPr lang="en-US" altLang="ja-JP" sz="1600" dirty="0" err="1">
                <a:solidFill>
                  <a:schemeClr val="bg1"/>
                </a:solidFill>
                <a:latin typeface="+mn-ea"/>
              </a:rPr>
              <a:t>PaloAlto</a:t>
            </a:r>
            <a:r>
              <a:rPr lang="ja-JP" altLang="en-US" sz="1600" dirty="0">
                <a:solidFill>
                  <a:schemeClr val="bg1"/>
                </a:solidFill>
                <a:latin typeface="+mn-ea"/>
              </a:rPr>
              <a:t>の</a:t>
            </a:r>
            <a:r>
              <a:rPr lang="en-US" altLang="ja-JP" sz="1600" dirty="0">
                <a:solidFill>
                  <a:schemeClr val="bg1"/>
                </a:solidFill>
                <a:latin typeface="+mn-ea"/>
              </a:rPr>
              <a:t>NGFW</a:t>
            </a:r>
            <a:r>
              <a:rPr lang="ja-JP" altLang="en-US" sz="1600" dirty="0">
                <a:solidFill>
                  <a:schemeClr val="bg1"/>
                </a:solidFill>
                <a:latin typeface="+mn-ea"/>
              </a:rPr>
              <a:t>は</a:t>
            </a:r>
            <a:r>
              <a:rPr lang="en-US" altLang="ja-JP" sz="1600" dirty="0">
                <a:solidFill>
                  <a:schemeClr val="bg1"/>
                </a:solidFill>
                <a:latin typeface="+mn-ea"/>
              </a:rPr>
              <a:t>HTTPS</a:t>
            </a:r>
            <a:r>
              <a:rPr lang="ja-JP" altLang="en-US" sz="1600" dirty="0">
                <a:solidFill>
                  <a:schemeClr val="bg1"/>
                </a:solidFill>
                <a:latin typeface="+mn-ea"/>
              </a:rPr>
              <a:t>通信を検知しているのではなく、組み込みの証明書をシグネチャとして保有していることが確認できる。</a:t>
            </a: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ただし、</a:t>
            </a:r>
            <a:r>
              <a:rPr lang="en-US" altLang="ja-JP" sz="1600" dirty="0">
                <a:solidFill>
                  <a:schemeClr val="bg1"/>
                </a:solidFill>
                <a:latin typeface="+mn-ea"/>
              </a:rPr>
              <a:t>IP</a:t>
            </a:r>
            <a:r>
              <a:rPr lang="ja-JP" altLang="en-US" sz="1600" dirty="0">
                <a:solidFill>
                  <a:schemeClr val="bg1"/>
                </a:solidFill>
                <a:latin typeface="+mn-ea"/>
              </a:rPr>
              <a:t>やドメイン自体は攻撃者が用意する必要があるので、</a:t>
            </a:r>
            <a:r>
              <a:rPr lang="en-US" altLang="ja-JP" sz="1600" dirty="0">
                <a:solidFill>
                  <a:schemeClr val="bg1"/>
                </a:solidFill>
                <a:latin typeface="+mn-ea"/>
              </a:rPr>
              <a:t>TCP</a:t>
            </a:r>
            <a:r>
              <a:rPr lang="ja-JP" altLang="en-US" sz="1600" dirty="0">
                <a:solidFill>
                  <a:schemeClr val="bg1"/>
                </a:solidFill>
                <a:latin typeface="+mn-ea"/>
              </a:rPr>
              <a:t>層ではなく</a:t>
            </a:r>
            <a:r>
              <a:rPr lang="en-US" altLang="ja-JP" sz="1600" dirty="0">
                <a:solidFill>
                  <a:schemeClr val="bg1"/>
                </a:solidFill>
                <a:latin typeface="+mn-ea"/>
              </a:rPr>
              <a:t>IP</a:t>
            </a:r>
            <a:r>
              <a:rPr lang="ja-JP" altLang="en-US" sz="1600" dirty="0">
                <a:solidFill>
                  <a:schemeClr val="bg1"/>
                </a:solidFill>
                <a:latin typeface="+mn-ea"/>
              </a:rPr>
              <a:t>層ではまだ検知される可能性が存在している。</a:t>
            </a:r>
            <a:endParaRPr lang="en-US" altLang="ja-JP" sz="1600" dirty="0">
              <a:solidFill>
                <a:schemeClr val="bg1"/>
              </a:solidFill>
              <a:latin typeface="+mn-ea"/>
            </a:endParaRPr>
          </a:p>
        </p:txBody>
      </p:sp>
      <p:sp>
        <p:nvSpPr>
          <p:cNvPr id="32" name="テキスト ボックス 31">
            <a:extLst>
              <a:ext uri="{FF2B5EF4-FFF2-40B4-BE49-F238E27FC236}">
                <a16:creationId xmlns:a16="http://schemas.microsoft.com/office/drawing/2014/main" id="{CEDA9772-1623-693B-E2A6-31738A3CABDD}"/>
              </a:ext>
            </a:extLst>
          </p:cNvPr>
          <p:cNvSpPr txBox="1"/>
          <p:nvPr/>
        </p:nvSpPr>
        <p:spPr>
          <a:xfrm>
            <a:off x="2016087" y="1280053"/>
            <a:ext cx="10844980" cy="400110"/>
          </a:xfrm>
          <a:prstGeom prst="rect">
            <a:avLst/>
          </a:prstGeom>
          <a:noFill/>
        </p:spPr>
        <p:txBody>
          <a:bodyPr wrap="square">
            <a:spAutoFit/>
          </a:bodyPr>
          <a:lstStyle/>
          <a:p>
            <a:r>
              <a:rPr kumimoji="1" lang="en-US" altLang="ja-JP" sz="2000" b="1" dirty="0">
                <a:solidFill>
                  <a:schemeClr val="bg1"/>
                </a:solidFill>
              </a:rPr>
              <a:t>Metasploit </a:t>
            </a:r>
            <a:r>
              <a:rPr kumimoji="1" lang="ja-JP" altLang="en-US" sz="2000" b="1" dirty="0">
                <a:solidFill>
                  <a:schemeClr val="bg1"/>
                </a:solidFill>
              </a:rPr>
              <a:t>カスタム証明書の使用</a:t>
            </a:r>
          </a:p>
        </p:txBody>
      </p:sp>
    </p:spTree>
    <p:extLst>
      <p:ext uri="{BB962C8B-B14F-4D97-AF65-F5344CB8AC3E}">
        <p14:creationId xmlns:p14="http://schemas.microsoft.com/office/powerpoint/2010/main" val="2608953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B468D3C3-2837-5ECD-5FF7-EE093874C3C3}"/>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CABE0124-85F4-8F5D-4558-6278A7510F20}"/>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C16B3B79-45E9-E0A1-14BB-E78331DFA0BD}"/>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8F8C6DB5-D4B0-A5E3-B9E4-5CDF2A7FE56D}"/>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FE1AF9F1-E3F2-F3B7-AFE3-43C5C3849134}"/>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F6E8ECBD-21E4-709B-DAD8-FBC942ABAC50}"/>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0FF6F88B-FDAA-3173-23EA-2108139041AA}"/>
              </a:ext>
            </a:extLst>
          </p:cNvPr>
          <p:cNvSpPr/>
          <p:nvPr/>
        </p:nvSpPr>
        <p:spPr>
          <a:xfrm>
            <a:off x="2" y="4273081"/>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9DA1D351-E2DA-E862-E80A-E15C40023399}"/>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5D1C692F-2994-2150-0E6D-7626BD391103}"/>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FC977F9B-D9D2-FFAC-FE58-1F7101BC4F2B}"/>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7EDD15E9-C9A1-2919-541D-9E5020D47A29}"/>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F5585014-2B79-AD89-B0D0-DA12A2DFC00C}"/>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E3DC32AC-4DEF-E89D-921B-544641745E89}"/>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78D2D9B8-AE8E-E104-C668-C7A91883B4AA}"/>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B3D94136-DB7C-4AB0-2C73-6DB2F679F6ED}"/>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4A140781-6A8E-DE10-A8C8-831477345227}"/>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86B7AFEF-E5E4-EFC4-A8C6-201D1632A2D1}"/>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BA1D21D0-C969-68B5-3476-B52B4C9702BE}"/>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281DC3A3-C484-7AC7-02B5-EBBFC3EC077D}"/>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及び検知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A062CE4C-75E7-F47D-2EB7-46FE2A2E0BD4}"/>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E6EEF734-D3ED-BD39-10B1-495482B47A0E}"/>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F82E271F-9A90-B86B-10FB-2998E6F92346}"/>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B5F46BB3-FEDB-3F4A-8A0A-41245A3A767B}"/>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CB99597B-ADF3-E0A5-58C5-AED93DA44494}"/>
              </a:ext>
            </a:extLst>
          </p:cNvPr>
          <p:cNvSpPr/>
          <p:nvPr/>
        </p:nvSpPr>
        <p:spPr>
          <a:xfrm>
            <a:off x="510358" y="5747642"/>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A681CE9D-25E3-A5C8-5EC8-ECAB27FFEF4D}"/>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1010E0A1-DF3B-3ED8-0C08-1ED1CDC8510E}"/>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D6181436-AAB7-5180-170B-28566911937C}"/>
              </a:ext>
            </a:extLst>
          </p:cNvPr>
          <p:cNvSpPr txBox="1"/>
          <p:nvPr/>
        </p:nvSpPr>
        <p:spPr>
          <a:xfrm>
            <a:off x="2016087" y="587137"/>
            <a:ext cx="10844980" cy="523220"/>
          </a:xfrm>
          <a:prstGeom prst="rect">
            <a:avLst/>
          </a:prstGeom>
          <a:noFill/>
        </p:spPr>
        <p:txBody>
          <a:bodyPr wrap="square">
            <a:spAutoFit/>
          </a:bodyPr>
          <a:lstStyle/>
          <a:p>
            <a:r>
              <a:rPr lang="en-US" altLang="ja-JP" sz="2800" b="1" dirty="0">
                <a:solidFill>
                  <a:schemeClr val="bg1"/>
                </a:solidFill>
              </a:rPr>
              <a:t>Defense Evasion (SaaS</a:t>
            </a:r>
            <a:r>
              <a:rPr lang="ja-JP" altLang="en-US" sz="2800" b="1" dirty="0">
                <a:solidFill>
                  <a:schemeClr val="bg1"/>
                </a:solidFill>
              </a:rPr>
              <a:t>の使用</a:t>
            </a:r>
            <a:r>
              <a:rPr lang="en-US" altLang="ja-JP" sz="2800" b="1" dirty="0">
                <a:solidFill>
                  <a:schemeClr val="bg1"/>
                </a:solidFill>
              </a:rPr>
              <a:t>)</a:t>
            </a:r>
            <a:endParaRPr lang="ja-JP" altLang="en-US" sz="2800" b="1" dirty="0">
              <a:solidFill>
                <a:schemeClr val="bg1"/>
              </a:solidFill>
            </a:endParaRPr>
          </a:p>
        </p:txBody>
      </p:sp>
      <p:sp>
        <p:nvSpPr>
          <p:cNvPr id="29" name="テキスト ボックス 28">
            <a:extLst>
              <a:ext uri="{FF2B5EF4-FFF2-40B4-BE49-F238E27FC236}">
                <a16:creationId xmlns:a16="http://schemas.microsoft.com/office/drawing/2014/main" id="{C67F1BCD-9D9F-8B2B-EBE7-BBB6358E40FD}"/>
              </a:ext>
            </a:extLst>
          </p:cNvPr>
          <p:cNvSpPr txBox="1"/>
          <p:nvPr/>
        </p:nvSpPr>
        <p:spPr>
          <a:xfrm>
            <a:off x="2016087" y="1861770"/>
            <a:ext cx="9743784" cy="2308324"/>
          </a:xfrm>
          <a:prstGeom prst="rect">
            <a:avLst/>
          </a:prstGeom>
          <a:noFill/>
        </p:spPr>
        <p:txBody>
          <a:bodyPr wrap="square" rtlCol="0">
            <a:spAutoFit/>
          </a:bodyPr>
          <a:lstStyle/>
          <a:p>
            <a:r>
              <a:rPr lang="ja-JP" altLang="en-US" sz="1600" dirty="0">
                <a:solidFill>
                  <a:schemeClr val="bg1"/>
                </a:solidFill>
                <a:latin typeface="+mn-ea"/>
              </a:rPr>
              <a:t>もう一つの検知回避として</a:t>
            </a:r>
            <a:r>
              <a:rPr lang="en-US" altLang="ja-JP" sz="1600" dirty="0">
                <a:solidFill>
                  <a:schemeClr val="bg1"/>
                </a:solidFill>
                <a:latin typeface="+mn-ea"/>
              </a:rPr>
              <a:t>SaaS</a:t>
            </a:r>
            <a:r>
              <a:rPr lang="ja-JP" altLang="en-US" sz="1600" dirty="0">
                <a:solidFill>
                  <a:schemeClr val="bg1"/>
                </a:solidFill>
                <a:latin typeface="+mn-ea"/>
              </a:rPr>
              <a:t>を使用した検知回避が存在する。</a:t>
            </a:r>
            <a:endParaRPr lang="en-US" altLang="ja-JP" sz="1600" dirty="0">
              <a:solidFill>
                <a:schemeClr val="bg1"/>
              </a:solidFill>
              <a:latin typeface="+mn-ea"/>
            </a:endParaRPr>
          </a:p>
          <a:p>
            <a:endParaRPr lang="en-US" altLang="ja-JP" sz="1600" dirty="0">
              <a:solidFill>
                <a:schemeClr val="bg1"/>
              </a:solidFill>
              <a:latin typeface="+mn-ea"/>
            </a:endParaRPr>
          </a:p>
          <a:p>
            <a:r>
              <a:rPr lang="en-US" altLang="ja-JP" sz="1600" dirty="0">
                <a:solidFill>
                  <a:schemeClr val="bg1"/>
                </a:solidFill>
                <a:latin typeface="+mn-ea"/>
              </a:rPr>
              <a:t>Slack</a:t>
            </a:r>
            <a:r>
              <a:rPr lang="ja-JP" altLang="en-US" sz="1600" dirty="0">
                <a:solidFill>
                  <a:schemeClr val="bg1"/>
                </a:solidFill>
                <a:latin typeface="+mn-ea"/>
              </a:rPr>
              <a:t>や</a:t>
            </a:r>
            <a:r>
              <a:rPr lang="en-US" altLang="ja-JP" sz="1600" dirty="0" err="1">
                <a:solidFill>
                  <a:schemeClr val="bg1"/>
                </a:solidFill>
                <a:latin typeface="+mn-ea"/>
              </a:rPr>
              <a:t>Onedrive</a:t>
            </a:r>
            <a:r>
              <a:rPr lang="ja-JP" altLang="en-US" sz="1600" dirty="0">
                <a:solidFill>
                  <a:schemeClr val="bg1"/>
                </a:solidFill>
                <a:latin typeface="+mn-ea"/>
              </a:rPr>
              <a:t>等の</a:t>
            </a:r>
            <a:r>
              <a:rPr lang="en-US" altLang="ja-JP" sz="1600" dirty="0">
                <a:solidFill>
                  <a:schemeClr val="bg1"/>
                </a:solidFill>
                <a:latin typeface="+mn-ea"/>
              </a:rPr>
              <a:t>SaaS</a:t>
            </a:r>
            <a:r>
              <a:rPr lang="ja-JP" altLang="en-US" sz="1600" dirty="0">
                <a:solidFill>
                  <a:schemeClr val="bg1"/>
                </a:solidFill>
                <a:latin typeface="+mn-ea"/>
              </a:rPr>
              <a:t>を経由して</a:t>
            </a:r>
            <a:r>
              <a:rPr lang="en-US" altLang="ja-JP" sz="1600" dirty="0">
                <a:solidFill>
                  <a:schemeClr val="bg1"/>
                </a:solidFill>
                <a:latin typeface="+mn-ea"/>
              </a:rPr>
              <a:t>C2</a:t>
            </a:r>
            <a:r>
              <a:rPr lang="ja-JP" altLang="en-US" sz="1600" dirty="0">
                <a:solidFill>
                  <a:schemeClr val="bg1"/>
                </a:solidFill>
                <a:latin typeface="+mn-ea"/>
              </a:rPr>
              <a:t>チャネルを確立することで検知回避を実現することができる。</a:t>
            </a: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この場合は、</a:t>
            </a:r>
            <a:r>
              <a:rPr lang="en-US" altLang="ja-JP" sz="1600" dirty="0">
                <a:solidFill>
                  <a:schemeClr val="bg1"/>
                </a:solidFill>
                <a:latin typeface="+mn-ea"/>
              </a:rPr>
              <a:t>ACL</a:t>
            </a:r>
            <a:r>
              <a:rPr lang="ja-JP" altLang="en-US" sz="1600" dirty="0">
                <a:solidFill>
                  <a:schemeClr val="bg1"/>
                </a:solidFill>
                <a:latin typeface="+mn-ea"/>
              </a:rPr>
              <a:t>による制限等が非常に困難になるため検知回避手法として効果的</a:t>
            </a: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ただし、基本的に</a:t>
            </a:r>
            <a:r>
              <a:rPr lang="ja-JP" altLang="en-US" sz="1600" b="1" dirty="0">
                <a:solidFill>
                  <a:schemeClr val="bg1"/>
                </a:solidFill>
                <a:latin typeface="+mn-ea"/>
              </a:rPr>
              <a:t>オリジナルのプログラム</a:t>
            </a:r>
            <a:r>
              <a:rPr lang="ja-JP" altLang="en-US" sz="1600" dirty="0">
                <a:solidFill>
                  <a:schemeClr val="bg1"/>
                </a:solidFill>
                <a:latin typeface="+mn-ea"/>
              </a:rPr>
              <a:t>を開発する必要がある。</a:t>
            </a: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詳細は次回（があれば）</a:t>
            </a:r>
            <a:endParaRPr lang="en-US" altLang="ja-JP" sz="1600" dirty="0">
              <a:solidFill>
                <a:schemeClr val="bg1"/>
              </a:solidFill>
              <a:latin typeface="+mn-ea"/>
            </a:endParaRPr>
          </a:p>
        </p:txBody>
      </p:sp>
      <p:sp>
        <p:nvSpPr>
          <p:cNvPr id="2" name="テキスト ボックス 1">
            <a:extLst>
              <a:ext uri="{FF2B5EF4-FFF2-40B4-BE49-F238E27FC236}">
                <a16:creationId xmlns:a16="http://schemas.microsoft.com/office/drawing/2014/main" id="{6C08E6BC-6318-4ACD-DD08-EB8F559627EA}"/>
              </a:ext>
            </a:extLst>
          </p:cNvPr>
          <p:cNvSpPr txBox="1"/>
          <p:nvPr/>
        </p:nvSpPr>
        <p:spPr>
          <a:xfrm>
            <a:off x="2016087" y="1269659"/>
            <a:ext cx="10844980" cy="400110"/>
          </a:xfrm>
          <a:prstGeom prst="rect">
            <a:avLst/>
          </a:prstGeom>
          <a:noFill/>
        </p:spPr>
        <p:txBody>
          <a:bodyPr wrap="square">
            <a:spAutoFit/>
          </a:bodyPr>
          <a:lstStyle/>
          <a:p>
            <a:r>
              <a:rPr lang="en-US" altLang="ja-JP" sz="2000" b="1" dirty="0">
                <a:solidFill>
                  <a:schemeClr val="bg1"/>
                </a:solidFill>
                <a:latin typeface="+mn-ea"/>
              </a:rPr>
              <a:t>SaaS</a:t>
            </a:r>
            <a:r>
              <a:rPr lang="ja-JP" altLang="en-US" sz="2000" b="1" dirty="0">
                <a:solidFill>
                  <a:schemeClr val="bg1"/>
                </a:solidFill>
                <a:latin typeface="+mn-ea"/>
              </a:rPr>
              <a:t>を使用したネットワーク検知回避</a:t>
            </a:r>
            <a:endParaRPr lang="en-US" altLang="ja-JP" sz="2000" b="1" dirty="0">
              <a:solidFill>
                <a:schemeClr val="bg1"/>
              </a:solidFill>
              <a:latin typeface="+mn-ea"/>
            </a:endParaRPr>
          </a:p>
        </p:txBody>
      </p:sp>
      <p:grpSp>
        <p:nvGrpSpPr>
          <p:cNvPr id="47" name="グループ化 46">
            <a:extLst>
              <a:ext uri="{FF2B5EF4-FFF2-40B4-BE49-F238E27FC236}">
                <a16:creationId xmlns:a16="http://schemas.microsoft.com/office/drawing/2014/main" id="{C0617369-4D07-B641-DFEE-0037797300E6}"/>
              </a:ext>
            </a:extLst>
          </p:cNvPr>
          <p:cNvGrpSpPr/>
          <p:nvPr/>
        </p:nvGrpSpPr>
        <p:grpSpPr>
          <a:xfrm>
            <a:off x="4453686" y="3858303"/>
            <a:ext cx="7227956" cy="2670556"/>
            <a:chOff x="2840383" y="-367907"/>
            <a:chExt cx="8744479" cy="3671254"/>
          </a:xfrm>
        </p:grpSpPr>
        <p:sp>
          <p:nvSpPr>
            <p:cNvPr id="48" name="正方形/長方形 47">
              <a:extLst>
                <a:ext uri="{FF2B5EF4-FFF2-40B4-BE49-F238E27FC236}">
                  <a16:creationId xmlns:a16="http://schemas.microsoft.com/office/drawing/2014/main" id="{53609D13-C2C9-645A-CB05-474DB8B5DC8E}"/>
                </a:ext>
              </a:extLst>
            </p:cNvPr>
            <p:cNvSpPr/>
            <p:nvPr/>
          </p:nvSpPr>
          <p:spPr>
            <a:xfrm>
              <a:off x="2848006" y="-367907"/>
              <a:ext cx="8736856" cy="3671254"/>
            </a:xfrm>
            <a:prstGeom prst="rect">
              <a:avLst/>
            </a:prstGeom>
            <a:solidFill>
              <a:srgbClr val="1C1C1C"/>
            </a:solidFill>
            <a:ln w="3492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9" name="図 48" descr="図形&#10;&#10;自動的に生成された説明">
              <a:extLst>
                <a:ext uri="{FF2B5EF4-FFF2-40B4-BE49-F238E27FC236}">
                  <a16:creationId xmlns:a16="http://schemas.microsoft.com/office/drawing/2014/main" id="{19FDB9A5-6B78-086B-5A63-75A6AAE9E3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8876" y="1099402"/>
              <a:ext cx="1496291" cy="1496291"/>
            </a:xfrm>
            <a:prstGeom prst="rect">
              <a:avLst/>
            </a:prstGeom>
          </p:spPr>
        </p:pic>
        <p:pic>
          <p:nvPicPr>
            <p:cNvPr id="50" name="図 49" descr="図形&#10;&#10;自動的に生成された説明">
              <a:extLst>
                <a:ext uri="{FF2B5EF4-FFF2-40B4-BE49-F238E27FC236}">
                  <a16:creationId xmlns:a16="http://schemas.microsoft.com/office/drawing/2014/main" id="{6F930A4E-BD21-184A-F347-E4A931BA3A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6736" y="1051792"/>
              <a:ext cx="1496291" cy="1496291"/>
            </a:xfrm>
            <a:prstGeom prst="rect">
              <a:avLst/>
            </a:prstGeom>
          </p:spPr>
        </p:pic>
        <p:sp>
          <p:nvSpPr>
            <p:cNvPr id="57" name="正方形/長方形 56">
              <a:extLst>
                <a:ext uri="{FF2B5EF4-FFF2-40B4-BE49-F238E27FC236}">
                  <a16:creationId xmlns:a16="http://schemas.microsoft.com/office/drawing/2014/main" id="{945AD3F7-B6AE-C609-6CEA-7081880A4C47}"/>
                </a:ext>
              </a:extLst>
            </p:cNvPr>
            <p:cNvSpPr/>
            <p:nvPr/>
          </p:nvSpPr>
          <p:spPr>
            <a:xfrm>
              <a:off x="2840383" y="3117904"/>
              <a:ext cx="8744479" cy="171204"/>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3" name="AutoShape 2" descr="Slack (ソフトウェア) - Wikipedia">
            <a:extLst>
              <a:ext uri="{FF2B5EF4-FFF2-40B4-BE49-F238E27FC236}">
                <a16:creationId xmlns:a16="http://schemas.microsoft.com/office/drawing/2014/main" id="{E335C265-DFF7-3A5A-C4E0-A783E11E9F3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4100" name="Picture 4">
            <a:extLst>
              <a:ext uri="{FF2B5EF4-FFF2-40B4-BE49-F238E27FC236}">
                <a16:creationId xmlns:a16="http://schemas.microsoft.com/office/drawing/2014/main" id="{D9D7E167-9EA2-B350-F07D-DD398ADFFE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8818" y="4020849"/>
            <a:ext cx="1042448" cy="1042448"/>
          </a:xfrm>
          <a:prstGeom prst="roundRect">
            <a:avLst/>
          </a:prstGeom>
          <a:solidFill>
            <a:schemeClr val="bg1"/>
          </a:solidFill>
        </p:spPr>
      </p:pic>
      <p:cxnSp>
        <p:nvCxnSpPr>
          <p:cNvPr id="74" name="直線矢印コネクタ 73">
            <a:extLst>
              <a:ext uri="{FF2B5EF4-FFF2-40B4-BE49-F238E27FC236}">
                <a16:creationId xmlns:a16="http://schemas.microsoft.com/office/drawing/2014/main" id="{CBEDDBD8-0F1C-DECA-016C-C6685D639C38}"/>
              </a:ext>
            </a:extLst>
          </p:cNvPr>
          <p:cNvCxnSpPr>
            <a:cxnSpLocks/>
          </p:cNvCxnSpPr>
          <p:nvPr/>
        </p:nvCxnSpPr>
        <p:spPr>
          <a:xfrm flipH="1" flipV="1">
            <a:off x="8772525" y="4752975"/>
            <a:ext cx="894470" cy="661988"/>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78" name="直線矢印コネクタ 77">
            <a:extLst>
              <a:ext uri="{FF2B5EF4-FFF2-40B4-BE49-F238E27FC236}">
                <a16:creationId xmlns:a16="http://schemas.microsoft.com/office/drawing/2014/main" id="{E5DB64DA-ADBA-97C7-F2D1-B4FACA43A9F1}"/>
              </a:ext>
            </a:extLst>
          </p:cNvPr>
          <p:cNvCxnSpPr>
            <a:cxnSpLocks/>
            <a:stCxn id="49" idx="3"/>
          </p:cNvCxnSpPr>
          <p:nvPr/>
        </p:nvCxnSpPr>
        <p:spPr>
          <a:xfrm flipV="1">
            <a:off x="6449683" y="4817197"/>
            <a:ext cx="894470" cy="65268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83" name="テキスト ボックス 82">
            <a:extLst>
              <a:ext uri="{FF2B5EF4-FFF2-40B4-BE49-F238E27FC236}">
                <a16:creationId xmlns:a16="http://schemas.microsoft.com/office/drawing/2014/main" id="{902E65AF-F957-A763-4552-A3BFB972122D}"/>
              </a:ext>
            </a:extLst>
          </p:cNvPr>
          <p:cNvSpPr txBox="1"/>
          <p:nvPr/>
        </p:nvSpPr>
        <p:spPr>
          <a:xfrm rot="2205674">
            <a:off x="8706464" y="5062776"/>
            <a:ext cx="1873815" cy="261610"/>
          </a:xfrm>
          <a:prstGeom prst="rect">
            <a:avLst/>
          </a:prstGeom>
          <a:noFill/>
        </p:spPr>
        <p:txBody>
          <a:bodyPr wrap="square" rtlCol="0">
            <a:spAutoFit/>
          </a:bodyPr>
          <a:lstStyle/>
          <a:p>
            <a:r>
              <a:rPr kumimoji="1" lang="en-US" altLang="ja-JP" sz="1100" b="1" dirty="0" err="1">
                <a:solidFill>
                  <a:schemeClr val="bg1"/>
                </a:solidFill>
              </a:rPr>
              <a:t>cmd</a:t>
            </a:r>
            <a:r>
              <a:rPr kumimoji="1" lang="en-US" altLang="ja-JP" sz="1100" b="1" dirty="0">
                <a:solidFill>
                  <a:schemeClr val="bg1"/>
                </a:solidFill>
              </a:rPr>
              <a:t> : </a:t>
            </a:r>
            <a:r>
              <a:rPr lang="en-US" altLang="ja-JP" sz="1100" b="1" dirty="0" err="1">
                <a:solidFill>
                  <a:schemeClr val="bg1"/>
                </a:solidFill>
              </a:rPr>
              <a:t>whoami</a:t>
            </a:r>
            <a:endParaRPr kumimoji="1" lang="ja-JP" altLang="en-US" sz="1100" b="1" dirty="0">
              <a:solidFill>
                <a:schemeClr val="bg1"/>
              </a:solidFill>
            </a:endParaRPr>
          </a:p>
        </p:txBody>
      </p:sp>
      <p:sp>
        <p:nvSpPr>
          <p:cNvPr id="85" name="テキスト ボックス 84">
            <a:extLst>
              <a:ext uri="{FF2B5EF4-FFF2-40B4-BE49-F238E27FC236}">
                <a16:creationId xmlns:a16="http://schemas.microsoft.com/office/drawing/2014/main" id="{F28A8148-E475-AE7E-C538-98E050A66828}"/>
              </a:ext>
            </a:extLst>
          </p:cNvPr>
          <p:cNvSpPr txBox="1"/>
          <p:nvPr/>
        </p:nvSpPr>
        <p:spPr>
          <a:xfrm>
            <a:off x="5462716" y="5973651"/>
            <a:ext cx="1873815" cy="261610"/>
          </a:xfrm>
          <a:prstGeom prst="rect">
            <a:avLst/>
          </a:prstGeom>
          <a:noFill/>
        </p:spPr>
        <p:txBody>
          <a:bodyPr wrap="square" rtlCol="0">
            <a:spAutoFit/>
          </a:bodyPr>
          <a:lstStyle/>
          <a:p>
            <a:r>
              <a:rPr lang="en-US" altLang="ja-JP" sz="1100" b="1" dirty="0">
                <a:solidFill>
                  <a:schemeClr val="bg1"/>
                </a:solidFill>
              </a:rPr>
              <a:t>Victim</a:t>
            </a:r>
            <a:endParaRPr kumimoji="1" lang="ja-JP" altLang="en-US" sz="1100" b="1" dirty="0">
              <a:solidFill>
                <a:schemeClr val="bg1"/>
              </a:solidFill>
            </a:endParaRPr>
          </a:p>
        </p:txBody>
      </p:sp>
      <p:sp>
        <p:nvSpPr>
          <p:cNvPr id="86" name="テキスト ボックス 85">
            <a:extLst>
              <a:ext uri="{FF2B5EF4-FFF2-40B4-BE49-F238E27FC236}">
                <a16:creationId xmlns:a16="http://schemas.microsoft.com/office/drawing/2014/main" id="{66E05107-A037-AD2A-A7D8-B61B8EDD0A83}"/>
              </a:ext>
            </a:extLst>
          </p:cNvPr>
          <p:cNvSpPr txBox="1"/>
          <p:nvPr/>
        </p:nvSpPr>
        <p:spPr>
          <a:xfrm>
            <a:off x="10015550" y="5955458"/>
            <a:ext cx="1873815" cy="261610"/>
          </a:xfrm>
          <a:prstGeom prst="rect">
            <a:avLst/>
          </a:prstGeom>
          <a:noFill/>
        </p:spPr>
        <p:txBody>
          <a:bodyPr wrap="square" rtlCol="0">
            <a:spAutoFit/>
          </a:bodyPr>
          <a:lstStyle/>
          <a:p>
            <a:r>
              <a:rPr lang="en-US" altLang="ja-JP" sz="1100" b="1" dirty="0">
                <a:solidFill>
                  <a:schemeClr val="bg1"/>
                </a:solidFill>
              </a:rPr>
              <a:t>Attacker</a:t>
            </a:r>
            <a:endParaRPr kumimoji="1" lang="ja-JP" altLang="en-US" sz="1100" b="1" dirty="0">
              <a:solidFill>
                <a:schemeClr val="bg1"/>
              </a:solidFill>
            </a:endParaRPr>
          </a:p>
        </p:txBody>
      </p:sp>
      <p:sp>
        <p:nvSpPr>
          <p:cNvPr id="87" name="テキスト ボックス 86">
            <a:extLst>
              <a:ext uri="{FF2B5EF4-FFF2-40B4-BE49-F238E27FC236}">
                <a16:creationId xmlns:a16="http://schemas.microsoft.com/office/drawing/2014/main" id="{4476A33B-0700-132C-F77A-19DA9825913D}"/>
              </a:ext>
            </a:extLst>
          </p:cNvPr>
          <p:cNvSpPr txBox="1"/>
          <p:nvPr/>
        </p:nvSpPr>
        <p:spPr>
          <a:xfrm>
            <a:off x="7385473" y="5129318"/>
            <a:ext cx="1873815" cy="261610"/>
          </a:xfrm>
          <a:prstGeom prst="rect">
            <a:avLst/>
          </a:prstGeom>
          <a:noFill/>
        </p:spPr>
        <p:txBody>
          <a:bodyPr wrap="square" rtlCol="0">
            <a:spAutoFit/>
          </a:bodyPr>
          <a:lstStyle/>
          <a:p>
            <a:r>
              <a:rPr lang="en-US" altLang="ja-JP" sz="1100" b="1" dirty="0">
                <a:solidFill>
                  <a:schemeClr val="bg1"/>
                </a:solidFill>
              </a:rPr>
              <a:t>https://slack.com</a:t>
            </a:r>
            <a:endParaRPr kumimoji="1" lang="ja-JP" altLang="en-US" sz="1100" b="1" dirty="0">
              <a:solidFill>
                <a:schemeClr val="bg1"/>
              </a:solidFill>
            </a:endParaRPr>
          </a:p>
        </p:txBody>
      </p:sp>
      <p:pic>
        <p:nvPicPr>
          <p:cNvPr id="88" name="図 87" descr="アイコン&#10;&#10;自動的に生成された説明">
            <a:extLst>
              <a:ext uri="{FF2B5EF4-FFF2-40B4-BE49-F238E27FC236}">
                <a16:creationId xmlns:a16="http://schemas.microsoft.com/office/drawing/2014/main" id="{72777ACE-8499-8EF1-7B6E-3CD069B71D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07984" y="4836827"/>
            <a:ext cx="1238095" cy="1085714"/>
          </a:xfrm>
          <a:prstGeom prst="rect">
            <a:avLst/>
          </a:prstGeom>
        </p:spPr>
      </p:pic>
      <p:pic>
        <p:nvPicPr>
          <p:cNvPr id="89" name="図 88" descr="アイコン&#10;&#10;自動的に生成された説明">
            <a:extLst>
              <a:ext uri="{FF2B5EF4-FFF2-40B4-BE49-F238E27FC236}">
                <a16:creationId xmlns:a16="http://schemas.microsoft.com/office/drawing/2014/main" id="{EF90B258-F18A-378B-1E66-277F58E12E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0775" y="4944380"/>
            <a:ext cx="1238095" cy="1085714"/>
          </a:xfrm>
          <a:prstGeom prst="rect">
            <a:avLst/>
          </a:prstGeom>
        </p:spPr>
      </p:pic>
      <p:sp>
        <p:nvSpPr>
          <p:cNvPr id="82" name="テキスト ボックス 81">
            <a:extLst>
              <a:ext uri="{FF2B5EF4-FFF2-40B4-BE49-F238E27FC236}">
                <a16:creationId xmlns:a16="http://schemas.microsoft.com/office/drawing/2014/main" id="{52AD57B7-4486-6C25-9D8D-B0A11C133BC3}"/>
              </a:ext>
            </a:extLst>
          </p:cNvPr>
          <p:cNvSpPr txBox="1"/>
          <p:nvPr/>
        </p:nvSpPr>
        <p:spPr>
          <a:xfrm rot="19460648">
            <a:off x="6012251" y="4774834"/>
            <a:ext cx="1873815" cy="261610"/>
          </a:xfrm>
          <a:prstGeom prst="rect">
            <a:avLst/>
          </a:prstGeom>
          <a:noFill/>
        </p:spPr>
        <p:txBody>
          <a:bodyPr wrap="square" rtlCol="0">
            <a:spAutoFit/>
          </a:bodyPr>
          <a:lstStyle/>
          <a:p>
            <a:r>
              <a:rPr lang="en-US" altLang="ja-JP" sz="1100" b="1" dirty="0">
                <a:solidFill>
                  <a:schemeClr val="bg1"/>
                </a:solidFill>
              </a:rPr>
              <a:t>r</a:t>
            </a:r>
            <a:r>
              <a:rPr kumimoji="1" lang="en-US" altLang="ja-JP" sz="1100" b="1" dirty="0">
                <a:solidFill>
                  <a:schemeClr val="bg1"/>
                </a:solidFill>
              </a:rPr>
              <a:t>esult : Victim-Win</a:t>
            </a:r>
            <a:endParaRPr kumimoji="1" lang="ja-JP" altLang="en-US" sz="1100" b="1" dirty="0">
              <a:solidFill>
                <a:schemeClr val="bg1"/>
              </a:solidFill>
            </a:endParaRPr>
          </a:p>
        </p:txBody>
      </p:sp>
    </p:spTree>
    <p:extLst>
      <p:ext uri="{BB962C8B-B14F-4D97-AF65-F5344CB8AC3E}">
        <p14:creationId xmlns:p14="http://schemas.microsoft.com/office/powerpoint/2010/main" val="3468726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CA3593A0-B71A-1140-361A-4017A9F54DC2}"/>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8709C006-F3AB-2CFF-D917-5217B27DAE79}"/>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E1BC31E9-D0DB-F65A-AE80-3736EEAE0F05}"/>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B7732A42-4630-1905-A749-CBBEB47369CC}"/>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C7D1E2E6-6D62-90C5-2FF1-0F0226568C5B}"/>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3255A5BB-AC11-B0C6-5B4A-2B93D92B9F57}"/>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EECFB04A-F936-FEC4-E808-EAFBD7417827}"/>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840F6BD0-252C-A826-F9C2-3B24EAF6FA4B}"/>
              </a:ext>
            </a:extLst>
          </p:cNvPr>
          <p:cNvSpPr/>
          <p:nvPr/>
        </p:nvSpPr>
        <p:spPr>
          <a:xfrm>
            <a:off x="0" y="4985255"/>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BA586125-3AFD-3651-210E-C597320F61F0}"/>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6E631AF6-7719-690A-0544-BF51725AA38E}"/>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48C81CF1-69EC-48EF-CA51-DB6E32D82A87}"/>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71B0F4A3-F5F1-1CFC-C88B-2921290E06B8}"/>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A1884343-C639-13EF-2F3F-79191800D2E3}"/>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3BD3435F-5C41-78E3-AAD8-6A6BB602DB96}"/>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CDE8BF75-8299-1CDD-A452-4BDC2A42B439}"/>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F35CD288-524E-BF2B-6EE1-412E7719E5E8}"/>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329494BC-1A19-0830-535F-8C42B29A05AD}"/>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71A8DE12-E7E2-6A09-0A93-248456E02AC9}"/>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4C62B212-81EB-D4B5-B00F-21BB334CFF78}"/>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及び検知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26D7C933-0475-52E3-0A58-E2922D2B07FF}"/>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06517891-D788-21C2-07E6-15C165547571}"/>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222EE113-FA5F-3C10-1023-DD6D265FCB1D}"/>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C457A5D2-8654-2C6C-0FB2-1FB008E5848B}"/>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20018693-A21F-A35C-6646-C947A0740D85}"/>
              </a:ext>
            </a:extLst>
          </p:cNvPr>
          <p:cNvSpPr/>
          <p:nvPr/>
        </p:nvSpPr>
        <p:spPr>
          <a:xfrm>
            <a:off x="510358" y="5747642"/>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F7A0E357-497B-89AE-A629-49D1A9939DE7}"/>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2518A4A8-EA49-B525-86FA-76E0CAB15432}"/>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42EC5C01-CCE9-2653-0D09-D1C3A819DE43}"/>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rPr>
              <a:t>対策方法</a:t>
            </a:r>
          </a:p>
        </p:txBody>
      </p:sp>
      <p:sp>
        <p:nvSpPr>
          <p:cNvPr id="29" name="テキスト ボックス 28">
            <a:extLst>
              <a:ext uri="{FF2B5EF4-FFF2-40B4-BE49-F238E27FC236}">
                <a16:creationId xmlns:a16="http://schemas.microsoft.com/office/drawing/2014/main" id="{B998A769-BBAD-1585-0476-1EAADE1283AC}"/>
              </a:ext>
            </a:extLst>
          </p:cNvPr>
          <p:cNvSpPr txBox="1"/>
          <p:nvPr/>
        </p:nvSpPr>
        <p:spPr>
          <a:xfrm>
            <a:off x="1930236" y="1818745"/>
            <a:ext cx="9743784" cy="3354765"/>
          </a:xfrm>
          <a:prstGeom prst="rect">
            <a:avLst/>
          </a:prstGeom>
          <a:noFill/>
        </p:spPr>
        <p:txBody>
          <a:bodyPr wrap="square" rtlCol="0">
            <a:spAutoFit/>
          </a:bodyPr>
          <a:lstStyle/>
          <a:p>
            <a:endParaRPr lang="en-US" altLang="ja-JP" sz="1600" dirty="0">
              <a:solidFill>
                <a:schemeClr val="bg1"/>
              </a:solidFill>
              <a:latin typeface="+mn-ea"/>
            </a:endParaRPr>
          </a:p>
          <a:p>
            <a:r>
              <a:rPr lang="ja-JP" altLang="en-US" b="1" dirty="0">
                <a:solidFill>
                  <a:schemeClr val="bg1"/>
                </a:solidFill>
                <a:latin typeface="+mn-ea"/>
              </a:rPr>
              <a:t>「カスタム証明書の使用」への対策</a:t>
            </a:r>
            <a:endParaRPr lang="en-US" altLang="ja-JP" b="1" dirty="0">
              <a:solidFill>
                <a:schemeClr val="bg1"/>
              </a:solidFill>
              <a:latin typeface="+mn-ea"/>
            </a:endParaRPr>
          </a:p>
          <a:p>
            <a:pPr marL="285750" indent="-285750">
              <a:buFontTx/>
              <a:buChar char="-"/>
            </a:pPr>
            <a:r>
              <a:rPr lang="en-US" altLang="ja-JP" sz="1600" dirty="0">
                <a:solidFill>
                  <a:schemeClr val="bg1"/>
                </a:solidFill>
                <a:latin typeface="+mn-ea"/>
              </a:rPr>
              <a:t>FW</a:t>
            </a:r>
            <a:r>
              <a:rPr lang="ja-JP" altLang="en-US" sz="1600" dirty="0">
                <a:solidFill>
                  <a:schemeClr val="bg1"/>
                </a:solidFill>
                <a:latin typeface="+mn-ea"/>
              </a:rPr>
              <a:t>等でホワイトリスト形式の</a:t>
            </a:r>
            <a:r>
              <a:rPr lang="en-US" altLang="ja-JP" sz="1600" dirty="0">
                <a:solidFill>
                  <a:schemeClr val="bg1"/>
                </a:solidFill>
                <a:latin typeface="+mn-ea"/>
              </a:rPr>
              <a:t>ACL</a:t>
            </a:r>
            <a:r>
              <a:rPr lang="ja-JP" altLang="en-US" sz="1600" dirty="0">
                <a:solidFill>
                  <a:schemeClr val="bg1"/>
                </a:solidFill>
                <a:latin typeface="+mn-ea"/>
              </a:rPr>
              <a:t>を構築する。</a:t>
            </a:r>
            <a:endParaRPr lang="en-US" altLang="ja-JP" sz="1600" dirty="0">
              <a:solidFill>
                <a:schemeClr val="bg1"/>
              </a:solidFill>
              <a:latin typeface="+mn-ea"/>
            </a:endParaRPr>
          </a:p>
          <a:p>
            <a:pPr marL="285750" indent="-285750">
              <a:buFontTx/>
              <a:buChar char="-"/>
            </a:pPr>
            <a:r>
              <a:rPr lang="en-US" altLang="ja-JP" sz="1600" dirty="0">
                <a:solidFill>
                  <a:schemeClr val="bg1"/>
                </a:solidFill>
                <a:latin typeface="+mn-ea"/>
              </a:rPr>
              <a:t>SNI</a:t>
            </a:r>
            <a:r>
              <a:rPr lang="ja-JP" altLang="en-US" sz="1600" dirty="0">
                <a:solidFill>
                  <a:schemeClr val="bg1"/>
                </a:solidFill>
                <a:latin typeface="+mn-ea"/>
              </a:rPr>
              <a:t>情報や証明書情報を使用した検知</a:t>
            </a:r>
            <a:endParaRPr lang="en-US" altLang="ja-JP" sz="1600" dirty="0">
              <a:solidFill>
                <a:schemeClr val="bg1"/>
              </a:solidFill>
              <a:latin typeface="+mn-ea"/>
            </a:endParaRPr>
          </a:p>
          <a:p>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b="1" dirty="0">
                <a:solidFill>
                  <a:schemeClr val="bg1"/>
                </a:solidFill>
                <a:latin typeface="+mn-ea"/>
              </a:rPr>
              <a:t>「</a:t>
            </a:r>
            <a:r>
              <a:rPr lang="en-US" altLang="ja-JP" b="1" dirty="0">
                <a:solidFill>
                  <a:schemeClr val="bg1"/>
                </a:solidFill>
                <a:latin typeface="+mn-ea"/>
              </a:rPr>
              <a:t>SaaS</a:t>
            </a:r>
            <a:r>
              <a:rPr lang="ja-JP" altLang="en-US" b="1" dirty="0">
                <a:solidFill>
                  <a:schemeClr val="bg1"/>
                </a:solidFill>
                <a:latin typeface="+mn-ea"/>
              </a:rPr>
              <a:t>を使用した</a:t>
            </a:r>
            <a:r>
              <a:rPr lang="en-US" altLang="ja-JP" b="1" dirty="0">
                <a:solidFill>
                  <a:schemeClr val="bg1"/>
                </a:solidFill>
                <a:latin typeface="+mn-ea"/>
              </a:rPr>
              <a:t>ACL</a:t>
            </a:r>
            <a:r>
              <a:rPr lang="ja-JP" altLang="en-US" b="1" dirty="0">
                <a:solidFill>
                  <a:schemeClr val="bg1"/>
                </a:solidFill>
                <a:latin typeface="+mn-ea"/>
              </a:rPr>
              <a:t>の回避」への対策</a:t>
            </a:r>
            <a:endParaRPr lang="en-US" altLang="ja-JP" b="1" dirty="0">
              <a:solidFill>
                <a:schemeClr val="bg1"/>
              </a:solidFill>
              <a:latin typeface="+mn-ea"/>
            </a:endParaRPr>
          </a:p>
          <a:p>
            <a:pPr marL="285750" indent="-285750">
              <a:buFontTx/>
              <a:buChar char="-"/>
            </a:pPr>
            <a:r>
              <a:rPr lang="en-US" altLang="ja-JP" sz="1600" dirty="0">
                <a:solidFill>
                  <a:schemeClr val="bg1"/>
                </a:solidFill>
                <a:latin typeface="+mn-ea"/>
              </a:rPr>
              <a:t>TLS/SSL</a:t>
            </a:r>
            <a:r>
              <a:rPr lang="ja-JP" altLang="en-US" sz="1600" dirty="0">
                <a:solidFill>
                  <a:schemeClr val="bg1"/>
                </a:solidFill>
                <a:latin typeface="+mn-ea"/>
              </a:rPr>
              <a:t>インスペクションによる暗号化解除による検知</a:t>
            </a:r>
            <a:endParaRPr lang="en-US" altLang="ja-JP" sz="1600" dirty="0">
              <a:solidFill>
                <a:schemeClr val="bg1"/>
              </a:solidFill>
              <a:latin typeface="+mn-ea"/>
            </a:endParaRPr>
          </a:p>
          <a:p>
            <a:endParaRPr lang="en-US" altLang="ja-JP" sz="1600" dirty="0">
              <a:solidFill>
                <a:schemeClr val="bg1"/>
              </a:solidFill>
              <a:latin typeface="+mn-ea"/>
            </a:endParaRPr>
          </a:p>
          <a:p>
            <a:endParaRPr lang="en-US" altLang="ja-JP" sz="1600" dirty="0">
              <a:solidFill>
                <a:schemeClr val="bg1"/>
              </a:solidFill>
              <a:latin typeface="+mn-ea"/>
            </a:endParaRPr>
          </a:p>
          <a:p>
            <a:r>
              <a:rPr lang="en-US" altLang="ja-JP" sz="1600" dirty="0">
                <a:solidFill>
                  <a:schemeClr val="bg1"/>
                </a:solidFill>
                <a:latin typeface="+mn-ea"/>
              </a:rPr>
              <a:t>Slack</a:t>
            </a:r>
            <a:r>
              <a:rPr lang="ja-JP" altLang="en-US" sz="1600" dirty="0">
                <a:solidFill>
                  <a:schemeClr val="bg1"/>
                </a:solidFill>
                <a:latin typeface="+mn-ea"/>
              </a:rPr>
              <a:t>等の正規サービス使われたら厳しいよね</a:t>
            </a:r>
            <a:r>
              <a:rPr lang="en-US" altLang="ja-JP" sz="1600" dirty="0">
                <a:solidFill>
                  <a:schemeClr val="bg1"/>
                </a:solidFill>
                <a:latin typeface="+mn-ea"/>
              </a:rPr>
              <a:t>…</a:t>
            </a:r>
          </a:p>
          <a:p>
            <a:pPr marL="285750" indent="-285750">
              <a:buFontTx/>
              <a:buChar char="-"/>
            </a:pPr>
            <a:endParaRPr lang="en-US" altLang="ja-JP" sz="1600" dirty="0">
              <a:solidFill>
                <a:schemeClr val="bg1"/>
              </a:solidFill>
              <a:latin typeface="+mn-ea"/>
            </a:endParaRPr>
          </a:p>
          <a:p>
            <a:endParaRPr lang="en-US" altLang="ja-JP" sz="1600" dirty="0">
              <a:solidFill>
                <a:schemeClr val="bg1"/>
              </a:solidFill>
              <a:latin typeface="+mn-ea"/>
            </a:endParaRPr>
          </a:p>
        </p:txBody>
      </p:sp>
      <p:sp>
        <p:nvSpPr>
          <p:cNvPr id="2" name="テキスト ボックス 1">
            <a:extLst>
              <a:ext uri="{FF2B5EF4-FFF2-40B4-BE49-F238E27FC236}">
                <a16:creationId xmlns:a16="http://schemas.microsoft.com/office/drawing/2014/main" id="{6A34623E-C217-E4F9-BED1-3B9C3FD538A0}"/>
              </a:ext>
            </a:extLst>
          </p:cNvPr>
          <p:cNvSpPr txBox="1"/>
          <p:nvPr/>
        </p:nvSpPr>
        <p:spPr>
          <a:xfrm>
            <a:off x="2016087" y="1269659"/>
            <a:ext cx="10844980" cy="400110"/>
          </a:xfrm>
          <a:prstGeom prst="rect">
            <a:avLst/>
          </a:prstGeom>
          <a:noFill/>
        </p:spPr>
        <p:txBody>
          <a:bodyPr wrap="square">
            <a:spAutoFit/>
          </a:bodyPr>
          <a:lstStyle/>
          <a:p>
            <a:r>
              <a:rPr lang="ja-JP" altLang="en-US" sz="2000" b="1" dirty="0">
                <a:solidFill>
                  <a:schemeClr val="bg1"/>
                </a:solidFill>
                <a:latin typeface="BIZ UDPゴシック" panose="020B0400000000000000" pitchFamily="50" charset="-128"/>
                <a:ea typeface="BIZ UDPゴシック" panose="020B0400000000000000" pitchFamily="50" charset="-128"/>
              </a:rPr>
              <a:t>今回紹介した２種類の検知回避手法についての対策</a:t>
            </a:r>
            <a:endParaRPr lang="en-US" altLang="ja-JP" sz="20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6137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DF3A9C6C-A4E3-2F0F-BC17-65DD640947C8}"/>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2ABAD6D3-1DF6-3417-2870-E04DF01300A1}"/>
              </a:ext>
            </a:extLst>
          </p:cNvPr>
          <p:cNvSpPr/>
          <p:nvPr/>
        </p:nvSpPr>
        <p:spPr>
          <a:xfrm>
            <a:off x="7" y="712181"/>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4CE7C48D-6F47-D0F5-E02C-8E3ACC92327E}"/>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8A41D426-0397-3FCE-A704-75A20BA66B7F}"/>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B26BD4EB-366B-42EC-0F86-65DF9B46F7AF}"/>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FB506DE2-CCF7-32F0-939B-F0231F6131C3}"/>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987FCBA6-5D80-72D8-1469-4415913156C0}"/>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2B747AED-47BA-0D0A-B4CA-952D57F8465E}"/>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8A4AF428-29A3-8687-72A0-502B00CF2DBF}"/>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80B29841-7B6C-8269-1BBA-128A011A3EF8}"/>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12" name="直線コネクタ 11">
            <a:extLst>
              <a:ext uri="{FF2B5EF4-FFF2-40B4-BE49-F238E27FC236}">
                <a16:creationId xmlns:a16="http://schemas.microsoft.com/office/drawing/2014/main" id="{00FB094A-2B96-C7C9-7B18-37430A5F222F}"/>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C9762198-B6EC-6124-01EF-C2A56A424A39}"/>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534AEE1B-2A77-7653-70C0-B5973A7E5494}"/>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55E0FBC9-8767-84F9-76F1-7AA82788540F}"/>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5EFE938B-05F3-9D96-5F81-105874661E41}"/>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38E3CC15-EADD-AA2F-7F98-90678DE6B391}"/>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E41366FA-7820-320C-C70A-D702A318D1A0}"/>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CB12414B-D9E3-FE9A-16A1-893397B3AD9B}"/>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44A016C1-8D7B-6A5B-417F-BA3406DB367B}"/>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B041E2C6-F49B-A58F-337B-72689F1AAE55}"/>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771D2FC5-8546-A079-05F7-363522372F03}"/>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36F2EB7A-529F-1CA9-424F-641386525237}"/>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6C048EA9-7311-69B9-D8E1-8562551E3D6D}"/>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B6616D37-67ED-9DD0-1CC5-679ADC2EFD95}"/>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8C6F0DAF-A0A3-329E-4EFB-869D6E98604B}"/>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0AA19B0A-939B-EB64-72D1-DD2F0F0037DB}"/>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pic>
        <p:nvPicPr>
          <p:cNvPr id="28" name="Picture 2" descr="画像">
            <a:extLst>
              <a:ext uri="{FF2B5EF4-FFF2-40B4-BE49-F238E27FC236}">
                <a16:creationId xmlns:a16="http://schemas.microsoft.com/office/drawing/2014/main" id="{343109BA-0F72-5FAA-8869-78FC73DEAB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44044" y="544116"/>
            <a:ext cx="1871983" cy="1871983"/>
          </a:xfrm>
          <a:prstGeom prst="dodecagon">
            <a:avLst/>
          </a:prstGeom>
          <a:noFill/>
          <a:ln>
            <a:solidFill>
              <a:srgbClr val="FFC000"/>
            </a:solidFill>
          </a:ln>
          <a:extLst>
            <a:ext uri="{909E8E84-426E-40DD-AFC4-6F175D3DCCD1}">
              <a14:hiddenFill xmlns:a14="http://schemas.microsoft.com/office/drawing/2010/main">
                <a:solidFill>
                  <a:srgbClr val="FFFFFF"/>
                </a:solidFill>
              </a14:hiddenFill>
            </a:ext>
          </a:extLst>
        </p:spPr>
      </p:pic>
      <p:sp>
        <p:nvSpPr>
          <p:cNvPr id="30" name="テキスト ボックス 29">
            <a:extLst>
              <a:ext uri="{FF2B5EF4-FFF2-40B4-BE49-F238E27FC236}">
                <a16:creationId xmlns:a16="http://schemas.microsoft.com/office/drawing/2014/main" id="{506AC5DE-BB46-0E4E-F374-C6756B710401}"/>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latin typeface="BIZ UDPゴシック" panose="020B0400000000000000" pitchFamily="50" charset="-128"/>
                <a:ea typeface="BIZ UDPゴシック" panose="020B0400000000000000" pitchFamily="50" charset="-128"/>
              </a:rPr>
              <a:t>自己</a:t>
            </a:r>
            <a:r>
              <a:rPr lang="ja-JP" altLang="en-US" sz="2800" b="1" dirty="0">
                <a:solidFill>
                  <a:schemeClr val="bg1"/>
                </a:solidFill>
              </a:rPr>
              <a:t>紹介</a:t>
            </a:r>
          </a:p>
        </p:txBody>
      </p:sp>
      <p:sp>
        <p:nvSpPr>
          <p:cNvPr id="31" name="テキスト ボックス 30">
            <a:extLst>
              <a:ext uri="{FF2B5EF4-FFF2-40B4-BE49-F238E27FC236}">
                <a16:creationId xmlns:a16="http://schemas.microsoft.com/office/drawing/2014/main" id="{A845051F-69ED-36E4-BB16-DBDE8B409121}"/>
              </a:ext>
            </a:extLst>
          </p:cNvPr>
          <p:cNvSpPr txBox="1"/>
          <p:nvPr/>
        </p:nvSpPr>
        <p:spPr>
          <a:xfrm>
            <a:off x="2016087" y="1264374"/>
            <a:ext cx="7227957" cy="3970318"/>
          </a:xfrm>
          <a:prstGeom prst="rect">
            <a:avLst/>
          </a:prstGeom>
          <a:noFill/>
        </p:spPr>
        <p:txBody>
          <a:bodyPr wrap="square" rtlCol="0">
            <a:spAutoFit/>
          </a:bodyPr>
          <a:lstStyle/>
          <a:p>
            <a:r>
              <a:rPr kumimoji="1" lang="ja-JP" altLang="en-US" dirty="0">
                <a:solidFill>
                  <a:schemeClr val="bg1"/>
                </a:solidFill>
                <a:latin typeface="BIZ UDPゴシック" panose="020B0400000000000000" pitchFamily="50" charset="-128"/>
                <a:ea typeface="BIZ UDPゴシック" panose="020B0400000000000000" pitchFamily="50" charset="-128"/>
              </a:rPr>
              <a:t>名前： </a:t>
            </a:r>
            <a:r>
              <a:rPr kumimoji="1" lang="en-US" altLang="ja-JP" dirty="0">
                <a:solidFill>
                  <a:schemeClr val="bg1"/>
                </a:solidFill>
                <a:latin typeface="BIZ UDPゴシック" panose="020B0400000000000000" pitchFamily="50" charset="-128"/>
                <a:ea typeface="BIZ UDPゴシック" panose="020B0400000000000000" pitchFamily="50" charset="-128"/>
              </a:rPr>
              <a:t>VERIVERITAS</a:t>
            </a:r>
          </a:p>
          <a:p>
            <a:endParaRPr lang="en-US" altLang="ja-JP" dirty="0">
              <a:solidFill>
                <a:schemeClr val="bg1"/>
              </a:solidFill>
              <a:latin typeface="BIZ UDPゴシック" panose="020B0400000000000000" pitchFamily="50" charset="-128"/>
              <a:ea typeface="BIZ UDPゴシック" panose="020B0400000000000000" pitchFamily="50" charset="-128"/>
            </a:endParaRPr>
          </a:p>
          <a:p>
            <a:r>
              <a:rPr kumimoji="1" lang="ja-JP" altLang="en-US" dirty="0">
                <a:solidFill>
                  <a:schemeClr val="bg1"/>
                </a:solidFill>
                <a:latin typeface="BIZ UDPゴシック" panose="020B0400000000000000" pitchFamily="50" charset="-128"/>
                <a:ea typeface="BIZ UDPゴシック" panose="020B0400000000000000" pitchFamily="50" charset="-128"/>
              </a:rPr>
              <a:t>年齢： ２４</a:t>
            </a:r>
            <a:endParaRPr kumimoji="1" lang="en-US" altLang="ja-JP" dirty="0">
              <a:solidFill>
                <a:schemeClr val="bg1"/>
              </a:solidFill>
              <a:latin typeface="BIZ UDPゴシック" panose="020B0400000000000000" pitchFamily="50" charset="-128"/>
              <a:ea typeface="BIZ UDPゴシック" panose="020B0400000000000000" pitchFamily="50" charset="-128"/>
            </a:endParaRPr>
          </a:p>
          <a:p>
            <a:endParaRPr lang="en-US" altLang="ja-JP" dirty="0">
              <a:solidFill>
                <a:schemeClr val="bg1"/>
              </a:solidFill>
              <a:latin typeface="BIZ UDPゴシック" panose="020B0400000000000000" pitchFamily="50" charset="-128"/>
              <a:ea typeface="BIZ UDPゴシック" panose="020B0400000000000000" pitchFamily="50" charset="-128"/>
            </a:endParaRPr>
          </a:p>
          <a:p>
            <a:r>
              <a:rPr kumimoji="1" lang="ja-JP" altLang="en-US" dirty="0">
                <a:solidFill>
                  <a:schemeClr val="bg1"/>
                </a:solidFill>
                <a:latin typeface="BIZ UDPゴシック" panose="020B0400000000000000" pitchFamily="50" charset="-128"/>
                <a:ea typeface="BIZ UDPゴシック" panose="020B0400000000000000" pitchFamily="50" charset="-128"/>
              </a:rPr>
              <a:t>職業： </a:t>
            </a:r>
            <a:r>
              <a:rPr kumimoji="1" lang="en-US" altLang="ja-JP" dirty="0" err="1">
                <a:solidFill>
                  <a:schemeClr val="bg1"/>
                </a:solidFill>
                <a:latin typeface="BIZ UDPゴシック" panose="020B0400000000000000" pitchFamily="50" charset="-128"/>
                <a:ea typeface="BIZ UDPゴシック" panose="020B0400000000000000" pitchFamily="50" charset="-128"/>
              </a:rPr>
              <a:t>OffensiveSecurity</a:t>
            </a:r>
            <a:r>
              <a:rPr kumimoji="1" lang="ja-JP" altLang="en-US" dirty="0">
                <a:solidFill>
                  <a:schemeClr val="bg1"/>
                </a:solidFill>
                <a:latin typeface="BIZ UDPゴシック" panose="020B0400000000000000" pitchFamily="50" charset="-128"/>
                <a:ea typeface="BIZ UDPゴシック" panose="020B0400000000000000" pitchFamily="50" charset="-128"/>
              </a:rPr>
              <a:t>関連</a:t>
            </a:r>
            <a:endParaRPr lang="en-US" altLang="ja-JP" dirty="0">
              <a:solidFill>
                <a:schemeClr val="bg1"/>
              </a:solidFill>
              <a:latin typeface="BIZ UDPゴシック" panose="020B0400000000000000" pitchFamily="50" charset="-128"/>
              <a:ea typeface="BIZ UDPゴシック" panose="020B0400000000000000" pitchFamily="50" charset="-128"/>
            </a:endParaRPr>
          </a:p>
          <a:p>
            <a:endParaRPr lang="en-US" altLang="ja-JP" dirty="0">
              <a:solidFill>
                <a:schemeClr val="bg1"/>
              </a:solidFill>
              <a:latin typeface="BIZ UDPゴシック" panose="020B0400000000000000" pitchFamily="50" charset="-128"/>
              <a:ea typeface="BIZ UDPゴシック" panose="020B0400000000000000" pitchFamily="50" charset="-128"/>
            </a:endParaRPr>
          </a:p>
          <a:p>
            <a:r>
              <a:rPr kumimoji="1" lang="ja-JP" altLang="en-US" dirty="0">
                <a:solidFill>
                  <a:schemeClr val="bg1"/>
                </a:solidFill>
                <a:latin typeface="BIZ UDPゴシック" panose="020B0400000000000000" pitchFamily="50" charset="-128"/>
                <a:ea typeface="BIZ UDPゴシック" panose="020B0400000000000000" pitchFamily="50" charset="-128"/>
              </a:rPr>
              <a:t>趣味： </a:t>
            </a:r>
            <a:r>
              <a:rPr kumimoji="1" lang="en-US" altLang="ja-JP" dirty="0" err="1">
                <a:solidFill>
                  <a:schemeClr val="bg1"/>
                </a:solidFill>
                <a:latin typeface="BIZ UDPゴシック" panose="020B0400000000000000" pitchFamily="50" charset="-128"/>
                <a:ea typeface="BIZ UDPゴシック" panose="020B0400000000000000" pitchFamily="50" charset="-128"/>
              </a:rPr>
              <a:t>RedTeaming</a:t>
            </a:r>
            <a:r>
              <a:rPr kumimoji="1" lang="en-US" altLang="ja-JP" dirty="0">
                <a:solidFill>
                  <a:schemeClr val="bg1"/>
                </a:solidFill>
                <a:latin typeface="BIZ UDPゴシック" panose="020B0400000000000000" pitchFamily="50" charset="-128"/>
                <a:ea typeface="BIZ UDPゴシック" panose="020B0400000000000000" pitchFamily="50" charset="-128"/>
              </a:rPr>
              <a:t> / </a:t>
            </a:r>
            <a:r>
              <a:rPr kumimoji="1" lang="en-US" altLang="ja-JP" dirty="0" err="1">
                <a:solidFill>
                  <a:schemeClr val="bg1"/>
                </a:solidFill>
                <a:latin typeface="BIZ UDPゴシック" panose="020B0400000000000000" pitchFamily="50" charset="-128"/>
                <a:ea typeface="BIZ UDPゴシック" panose="020B0400000000000000" pitchFamily="50" charset="-128"/>
              </a:rPr>
              <a:t>OffSec</a:t>
            </a:r>
            <a:endParaRPr kumimoji="1" lang="en-US" altLang="ja-JP" dirty="0">
              <a:solidFill>
                <a:schemeClr val="bg1"/>
              </a:solidFill>
              <a:latin typeface="BIZ UDPゴシック" panose="020B0400000000000000" pitchFamily="50" charset="-128"/>
              <a:ea typeface="BIZ UDPゴシック" panose="020B0400000000000000" pitchFamily="50" charset="-128"/>
            </a:endParaRPr>
          </a:p>
          <a:p>
            <a:endParaRPr lang="en-US" altLang="ja-JP" dirty="0">
              <a:solidFill>
                <a:schemeClr val="bg1"/>
              </a:solidFill>
              <a:latin typeface="BIZ UDPゴシック" panose="020B0400000000000000" pitchFamily="50" charset="-128"/>
              <a:ea typeface="BIZ UDPゴシック" panose="020B0400000000000000" pitchFamily="50" charset="-128"/>
            </a:endParaRPr>
          </a:p>
          <a:p>
            <a:r>
              <a:rPr kumimoji="1" lang="ja-JP" altLang="en-US" dirty="0">
                <a:solidFill>
                  <a:schemeClr val="bg1"/>
                </a:solidFill>
                <a:latin typeface="BIZ UDPゴシック" panose="020B0400000000000000" pitchFamily="50" charset="-128"/>
                <a:ea typeface="BIZ UDPゴシック" panose="020B0400000000000000" pitchFamily="50" charset="-128"/>
              </a:rPr>
              <a:t>好きなもの： ボーカロイド </a:t>
            </a:r>
            <a:r>
              <a:rPr kumimoji="1" lang="en-US" altLang="ja-JP" dirty="0">
                <a:solidFill>
                  <a:schemeClr val="bg1"/>
                </a:solidFill>
                <a:latin typeface="BIZ UDPゴシック" panose="020B0400000000000000" pitchFamily="50" charset="-128"/>
                <a:ea typeface="BIZ UDPゴシック" panose="020B0400000000000000" pitchFamily="50" charset="-128"/>
              </a:rPr>
              <a:t>/ </a:t>
            </a:r>
            <a:r>
              <a:rPr kumimoji="1" lang="en-US" altLang="ja-JP" dirty="0" err="1">
                <a:solidFill>
                  <a:schemeClr val="bg1"/>
                </a:solidFill>
                <a:latin typeface="BIZ UDPゴシック" panose="020B0400000000000000" pitchFamily="50" charset="-128"/>
                <a:ea typeface="BIZ UDPゴシック" panose="020B0400000000000000" pitchFamily="50" charset="-128"/>
              </a:rPr>
              <a:t>LifeGame</a:t>
            </a:r>
            <a:r>
              <a:rPr kumimoji="1" lang="en-US" altLang="ja-JP" dirty="0">
                <a:solidFill>
                  <a:schemeClr val="bg1"/>
                </a:solidFill>
                <a:latin typeface="BIZ UDPゴシック" panose="020B0400000000000000" pitchFamily="50" charset="-128"/>
                <a:ea typeface="BIZ UDPゴシック" panose="020B0400000000000000" pitchFamily="50" charset="-128"/>
              </a:rPr>
              <a:t> / </a:t>
            </a:r>
            <a:r>
              <a:rPr kumimoji="1" lang="ja-JP" altLang="en-US" dirty="0">
                <a:solidFill>
                  <a:schemeClr val="bg1"/>
                </a:solidFill>
                <a:latin typeface="BIZ UDPゴシック" panose="020B0400000000000000" pitchFamily="50" charset="-128"/>
                <a:ea typeface="BIZ UDPゴシック" panose="020B0400000000000000" pitchFamily="50" charset="-128"/>
              </a:rPr>
              <a:t>ミリタリー</a:t>
            </a:r>
            <a:endParaRPr kumimoji="1" lang="en-US" altLang="ja-JP" dirty="0">
              <a:solidFill>
                <a:schemeClr val="bg1"/>
              </a:solidFill>
              <a:latin typeface="BIZ UDPゴシック" panose="020B0400000000000000" pitchFamily="50" charset="-128"/>
              <a:ea typeface="BIZ UDPゴシック" panose="020B0400000000000000" pitchFamily="50" charset="-128"/>
            </a:endParaRPr>
          </a:p>
          <a:p>
            <a:endParaRPr lang="en-US" altLang="ja-JP" dirty="0">
              <a:solidFill>
                <a:schemeClr val="bg1"/>
              </a:solidFill>
              <a:latin typeface="BIZ UDPゴシック" panose="020B0400000000000000" pitchFamily="50" charset="-128"/>
              <a:ea typeface="BIZ UDPゴシック" panose="020B0400000000000000" pitchFamily="50" charset="-128"/>
            </a:endParaRPr>
          </a:p>
          <a:p>
            <a:endParaRPr lang="en-US" altLang="ja-JP" dirty="0">
              <a:solidFill>
                <a:schemeClr val="bg1"/>
              </a:solidFill>
              <a:latin typeface="BIZ UDPゴシック" panose="020B0400000000000000" pitchFamily="50" charset="-128"/>
              <a:ea typeface="BIZ UDPゴシック" panose="020B0400000000000000" pitchFamily="50" charset="-128"/>
            </a:endParaRPr>
          </a:p>
          <a:p>
            <a:r>
              <a:rPr lang="en-US" altLang="ja-JP" dirty="0" err="1">
                <a:solidFill>
                  <a:schemeClr val="bg1"/>
                </a:solidFill>
                <a:latin typeface="BIZ UDPゴシック" panose="020B0400000000000000" pitchFamily="50" charset="-128"/>
                <a:ea typeface="BIZ UDPゴシック" panose="020B0400000000000000" pitchFamily="50" charset="-128"/>
              </a:rPr>
              <a:t>VRChat</a:t>
            </a:r>
            <a:r>
              <a:rPr lang="ja-JP" altLang="en-US" dirty="0">
                <a:solidFill>
                  <a:schemeClr val="bg1"/>
                </a:solidFill>
                <a:latin typeface="BIZ UDPゴシック" panose="020B0400000000000000" pitchFamily="50" charset="-128"/>
                <a:ea typeface="BIZ UDPゴシック" panose="020B0400000000000000" pitchFamily="50" charset="-128"/>
              </a:rPr>
              <a:t>は</a:t>
            </a:r>
            <a:r>
              <a:rPr lang="en-US" altLang="ja-JP" dirty="0">
                <a:solidFill>
                  <a:schemeClr val="bg1"/>
                </a:solidFill>
                <a:latin typeface="BIZ UDPゴシック" panose="020B0400000000000000" pitchFamily="50" charset="-128"/>
                <a:ea typeface="BIZ UDPゴシック" panose="020B0400000000000000" pitchFamily="50" charset="-128"/>
              </a:rPr>
              <a:t>2024</a:t>
            </a:r>
            <a:r>
              <a:rPr lang="ja-JP" altLang="en-US" dirty="0">
                <a:solidFill>
                  <a:schemeClr val="bg1"/>
                </a:solidFill>
                <a:latin typeface="BIZ UDPゴシック" panose="020B0400000000000000" pitchFamily="50" charset="-128"/>
                <a:ea typeface="BIZ UDPゴシック" panose="020B0400000000000000" pitchFamily="50" charset="-128"/>
              </a:rPr>
              <a:t>年</a:t>
            </a:r>
            <a:r>
              <a:rPr lang="en-US" altLang="ja-JP" dirty="0">
                <a:solidFill>
                  <a:schemeClr val="bg1"/>
                </a:solidFill>
                <a:latin typeface="BIZ UDPゴシック" panose="020B0400000000000000" pitchFamily="50" charset="-128"/>
                <a:ea typeface="BIZ UDPゴシック" panose="020B0400000000000000" pitchFamily="50" charset="-128"/>
              </a:rPr>
              <a:t>9</a:t>
            </a:r>
            <a:r>
              <a:rPr lang="ja-JP" altLang="en-US" dirty="0">
                <a:solidFill>
                  <a:schemeClr val="bg1"/>
                </a:solidFill>
                <a:latin typeface="BIZ UDPゴシック" panose="020B0400000000000000" pitchFamily="50" charset="-128"/>
                <a:ea typeface="BIZ UDPゴシック" panose="020B0400000000000000" pitchFamily="50" charset="-128"/>
              </a:rPr>
              <a:t>月から始めました。</a:t>
            </a:r>
            <a:endParaRPr lang="en-US" altLang="ja-JP" dirty="0">
              <a:solidFill>
                <a:schemeClr val="bg1"/>
              </a:solidFill>
              <a:latin typeface="BIZ UDPゴシック" panose="020B0400000000000000" pitchFamily="50" charset="-128"/>
              <a:ea typeface="BIZ UDPゴシック" panose="020B0400000000000000" pitchFamily="50" charset="-128"/>
            </a:endParaRPr>
          </a:p>
          <a:p>
            <a:endParaRPr lang="en-US" altLang="ja-JP" dirty="0">
              <a:solidFill>
                <a:schemeClr val="bg1"/>
              </a:solidFill>
              <a:latin typeface="BIZ UDPゴシック" panose="020B0400000000000000" pitchFamily="50" charset="-128"/>
              <a:ea typeface="BIZ UDPゴシック" panose="020B0400000000000000" pitchFamily="50" charset="-128"/>
            </a:endParaRPr>
          </a:p>
          <a:p>
            <a:r>
              <a:rPr lang="ja-JP" altLang="en-US" dirty="0">
                <a:solidFill>
                  <a:schemeClr val="bg1"/>
                </a:solidFill>
                <a:latin typeface="BIZ UDPゴシック" panose="020B0400000000000000" pitchFamily="50" charset="-128"/>
                <a:ea typeface="BIZ UDPゴシック" panose="020B0400000000000000" pitchFamily="50" charset="-128"/>
              </a:rPr>
              <a:t>転職活動！そろそろ終わりそう！！</a:t>
            </a:r>
            <a:endParaRPr lang="en-US" altLang="ja-JP" dirty="0">
              <a:solidFill>
                <a:schemeClr val="bg1"/>
              </a:solidFill>
              <a:latin typeface="BIZ UDPゴシック" panose="020B0400000000000000" pitchFamily="50" charset="-128"/>
              <a:ea typeface="BIZ UDPゴシック" panose="020B0400000000000000" pitchFamily="50" charset="-128"/>
            </a:endParaRPr>
          </a:p>
        </p:txBody>
      </p:sp>
      <p:sp>
        <p:nvSpPr>
          <p:cNvPr id="32" name="AutoShape 4">
            <a:extLst>
              <a:ext uri="{FF2B5EF4-FFF2-40B4-BE49-F238E27FC236}">
                <a16:creationId xmlns:a16="http://schemas.microsoft.com/office/drawing/2014/main" id="{48EA2ADC-9731-1304-70A3-9B3B95C7983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AutoShape 6">
            <a:extLst>
              <a:ext uri="{FF2B5EF4-FFF2-40B4-BE49-F238E27FC236}">
                <a16:creationId xmlns:a16="http://schemas.microsoft.com/office/drawing/2014/main" id="{4AE294AC-62F6-7155-6D85-375517778383}"/>
              </a:ext>
            </a:extLst>
          </p:cNvPr>
          <p:cNvSpPr>
            <a:spLocks noChangeAspect="1" noChangeArrowheads="1"/>
          </p:cNvSpPr>
          <p:nvPr/>
        </p:nvSpPr>
        <p:spPr bwMode="auto">
          <a:xfrm>
            <a:off x="6096000" y="3429000"/>
            <a:ext cx="2730500" cy="2730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790702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ED27D0DD-0C8E-E3FE-7184-1846B042A78F}"/>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58B84CCB-5DD5-7810-D6BF-CF7CC8846BDC}"/>
              </a:ext>
            </a:extLst>
          </p:cNvPr>
          <p:cNvSpPr/>
          <p:nvPr/>
        </p:nvSpPr>
        <p:spPr>
          <a:xfrm>
            <a:off x="1" y="0"/>
            <a:ext cx="393289" cy="6858000"/>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2E2C186C-C991-78C0-B999-00DAC437F773}"/>
              </a:ext>
            </a:extLst>
          </p:cNvPr>
          <p:cNvSpPr txBox="1"/>
          <p:nvPr/>
        </p:nvSpPr>
        <p:spPr>
          <a:xfrm>
            <a:off x="2016087" y="1277551"/>
            <a:ext cx="10844980" cy="400110"/>
          </a:xfrm>
          <a:prstGeom prst="rect">
            <a:avLst/>
          </a:prstGeom>
          <a:noFill/>
        </p:spPr>
        <p:txBody>
          <a:bodyPr wrap="square">
            <a:spAutoFit/>
          </a:bodyPr>
          <a:lstStyle/>
          <a:p>
            <a:r>
              <a:rPr lang="en-US" altLang="ja-JP" sz="2000" b="1" dirty="0">
                <a:solidFill>
                  <a:schemeClr val="bg1"/>
                </a:solidFill>
              </a:rPr>
              <a:t>Defense</a:t>
            </a:r>
            <a:r>
              <a:rPr lang="ja-JP" altLang="en-US" sz="2000" b="1" dirty="0">
                <a:solidFill>
                  <a:schemeClr val="bg1"/>
                </a:solidFill>
              </a:rPr>
              <a:t> </a:t>
            </a:r>
            <a:r>
              <a:rPr lang="en-US" altLang="ja-JP" sz="2000" b="1" dirty="0">
                <a:solidFill>
                  <a:schemeClr val="bg1"/>
                </a:solidFill>
              </a:rPr>
              <a:t>Evasion </a:t>
            </a:r>
            <a:r>
              <a:rPr lang="ja-JP" altLang="en-US" sz="2000" b="1" dirty="0">
                <a:solidFill>
                  <a:schemeClr val="bg1"/>
                </a:solidFill>
              </a:rPr>
              <a:t>とは</a:t>
            </a:r>
          </a:p>
        </p:txBody>
      </p:sp>
      <p:sp>
        <p:nvSpPr>
          <p:cNvPr id="6" name="正方形/長方形 5">
            <a:extLst>
              <a:ext uri="{FF2B5EF4-FFF2-40B4-BE49-F238E27FC236}">
                <a16:creationId xmlns:a16="http://schemas.microsoft.com/office/drawing/2014/main" id="{934FCBB3-3C3F-7389-EDC1-C8AE392D92F8}"/>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6C74B3D1-A1B4-7599-8B8F-34794F88697C}"/>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F67F6864-72DD-F849-4408-C4AC8AC3E932}"/>
              </a:ext>
            </a:extLst>
          </p:cNvPr>
          <p:cNvSpPr/>
          <p:nvPr/>
        </p:nvSpPr>
        <p:spPr>
          <a:xfrm>
            <a:off x="6" y="142436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320A5F93-509E-3F08-0BA1-6A312A983491}"/>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8156418B-EAC4-6634-1565-3708364D8B3A}"/>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D913F9F8-3153-451C-CEEC-9296A7E762E1}"/>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BBD5897B-2D41-C129-6EB0-8017DF6C0CEB}"/>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3" name="正方形/長方形 12">
            <a:extLst>
              <a:ext uri="{FF2B5EF4-FFF2-40B4-BE49-F238E27FC236}">
                <a16:creationId xmlns:a16="http://schemas.microsoft.com/office/drawing/2014/main" id="{2A3B9372-5213-BBD5-44F2-9DFCFBB28668}"/>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34D8AC11-D257-333A-F83C-73338029DC30}"/>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5BD1DAB6-B913-22A7-8B84-87C718DCEA72}"/>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AC384A44-C2DF-98CD-02F0-1C518AB8E89B}"/>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22" name="直線コネクタ 21">
            <a:extLst>
              <a:ext uri="{FF2B5EF4-FFF2-40B4-BE49-F238E27FC236}">
                <a16:creationId xmlns:a16="http://schemas.microsoft.com/office/drawing/2014/main" id="{CDE31117-322F-974A-4908-210133DA81DD}"/>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5" name="直線コネクタ 24">
            <a:extLst>
              <a:ext uri="{FF2B5EF4-FFF2-40B4-BE49-F238E27FC236}">
                <a16:creationId xmlns:a16="http://schemas.microsoft.com/office/drawing/2014/main" id="{F84ABE2F-DF43-0BC1-261A-B2214FAF590F}"/>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6" name="直線コネクタ 25">
            <a:extLst>
              <a:ext uri="{FF2B5EF4-FFF2-40B4-BE49-F238E27FC236}">
                <a16:creationId xmlns:a16="http://schemas.microsoft.com/office/drawing/2014/main" id="{8E11FB16-6ECD-0F0A-9181-06E87A3BA132}"/>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7" name="直線コネクタ 26">
            <a:extLst>
              <a:ext uri="{FF2B5EF4-FFF2-40B4-BE49-F238E27FC236}">
                <a16:creationId xmlns:a16="http://schemas.microsoft.com/office/drawing/2014/main" id="{EED12524-B421-B8B3-891A-7D9CE49F99BB}"/>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8" name="直線コネクタ 27">
            <a:extLst>
              <a:ext uri="{FF2B5EF4-FFF2-40B4-BE49-F238E27FC236}">
                <a16:creationId xmlns:a16="http://schemas.microsoft.com/office/drawing/2014/main" id="{F88AF153-A654-9BA7-42F7-C0EEE23AB8BC}"/>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9" name="直線コネクタ 28">
            <a:extLst>
              <a:ext uri="{FF2B5EF4-FFF2-40B4-BE49-F238E27FC236}">
                <a16:creationId xmlns:a16="http://schemas.microsoft.com/office/drawing/2014/main" id="{A240E312-C3D2-5283-E844-8E02C489C5DA}"/>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0" name="直線コネクタ 29">
            <a:extLst>
              <a:ext uri="{FF2B5EF4-FFF2-40B4-BE49-F238E27FC236}">
                <a16:creationId xmlns:a16="http://schemas.microsoft.com/office/drawing/2014/main" id="{8F4E1A36-67EC-6348-3043-D43967A8940D}"/>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45" name="正方形/長方形 44">
            <a:extLst>
              <a:ext uri="{FF2B5EF4-FFF2-40B4-BE49-F238E27FC236}">
                <a16:creationId xmlns:a16="http://schemas.microsoft.com/office/drawing/2014/main" id="{F319AC49-4FA5-2CA5-88F4-B3A6A5137315}"/>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6" name="正方形/長方形 45">
            <a:extLst>
              <a:ext uri="{FF2B5EF4-FFF2-40B4-BE49-F238E27FC236}">
                <a16:creationId xmlns:a16="http://schemas.microsoft.com/office/drawing/2014/main" id="{980BBD85-D971-5D97-999B-44BE064BB5D6}"/>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7" name="正方形/長方形 46">
            <a:extLst>
              <a:ext uri="{FF2B5EF4-FFF2-40B4-BE49-F238E27FC236}">
                <a16:creationId xmlns:a16="http://schemas.microsoft.com/office/drawing/2014/main" id="{D327812D-334E-FCBF-FAFA-2509C3E2CF2B}"/>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48" name="正方形/長方形 47">
            <a:extLst>
              <a:ext uri="{FF2B5EF4-FFF2-40B4-BE49-F238E27FC236}">
                <a16:creationId xmlns:a16="http://schemas.microsoft.com/office/drawing/2014/main" id="{A4E7C489-852D-E750-EC36-470D45F67D71}"/>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9" name="正方形/長方形 48">
            <a:extLst>
              <a:ext uri="{FF2B5EF4-FFF2-40B4-BE49-F238E27FC236}">
                <a16:creationId xmlns:a16="http://schemas.microsoft.com/office/drawing/2014/main" id="{42E4E322-77CF-D509-30E0-8007A314D023}"/>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7F779264-285A-2926-F65D-D9F3D32A09E7}"/>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51" name="正方形/長方形 50">
            <a:extLst>
              <a:ext uri="{FF2B5EF4-FFF2-40B4-BE49-F238E27FC236}">
                <a16:creationId xmlns:a16="http://schemas.microsoft.com/office/drawing/2014/main" id="{535A5491-540B-5E5D-6A47-A1A947C72D46}"/>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CB95B45E-7F35-AA8F-2DA1-C54612DD5C27}"/>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rPr>
              <a:t>概要</a:t>
            </a:r>
          </a:p>
        </p:txBody>
      </p:sp>
      <p:sp>
        <p:nvSpPr>
          <p:cNvPr id="17" name="テキスト ボックス 16">
            <a:extLst>
              <a:ext uri="{FF2B5EF4-FFF2-40B4-BE49-F238E27FC236}">
                <a16:creationId xmlns:a16="http://schemas.microsoft.com/office/drawing/2014/main" id="{EC82BD14-380D-BF68-4546-5B9A16344D4C}"/>
              </a:ext>
            </a:extLst>
          </p:cNvPr>
          <p:cNvSpPr txBox="1"/>
          <p:nvPr/>
        </p:nvSpPr>
        <p:spPr>
          <a:xfrm>
            <a:off x="2016087" y="1844855"/>
            <a:ext cx="9538664" cy="4154984"/>
          </a:xfrm>
          <a:prstGeom prst="rect">
            <a:avLst/>
          </a:prstGeom>
          <a:noFill/>
        </p:spPr>
        <p:txBody>
          <a:bodyPr wrap="square" rtlCol="0">
            <a:spAutoFit/>
          </a:bodyPr>
          <a:lstStyle/>
          <a:p>
            <a:r>
              <a:rPr kumimoji="1" lang="ja-JP" altLang="en-US" sz="1600" dirty="0">
                <a:solidFill>
                  <a:schemeClr val="bg1"/>
                </a:solidFill>
                <a:latin typeface="+mn-ea"/>
              </a:rPr>
              <a:t>防御回避（</a:t>
            </a:r>
            <a:r>
              <a:rPr kumimoji="1" lang="en-US" altLang="ja-JP" sz="1600" dirty="0">
                <a:solidFill>
                  <a:schemeClr val="bg1"/>
                </a:solidFill>
                <a:latin typeface="+mn-ea"/>
              </a:rPr>
              <a:t>Defense Evasion</a:t>
            </a:r>
            <a:r>
              <a:rPr kumimoji="1" lang="ja-JP" altLang="en-US" sz="1600" dirty="0">
                <a:solidFill>
                  <a:schemeClr val="bg1"/>
                </a:solidFill>
                <a:latin typeface="+mn-ea"/>
              </a:rPr>
              <a:t>）は侵入中の検出を回避するために攻撃者が使用する手法</a:t>
            </a:r>
            <a:endParaRPr kumimoji="1" lang="en-US" altLang="ja-JP" sz="1600" dirty="0">
              <a:solidFill>
                <a:schemeClr val="bg1"/>
              </a:solidFill>
              <a:latin typeface="+mn-ea"/>
            </a:endParaRPr>
          </a:p>
          <a:p>
            <a:endParaRPr lang="en-US" altLang="ja-JP" sz="1600" dirty="0">
              <a:solidFill>
                <a:schemeClr val="bg1"/>
              </a:solidFill>
              <a:latin typeface="+mn-ea"/>
            </a:endParaRPr>
          </a:p>
          <a:p>
            <a:r>
              <a:rPr lang="en-US" altLang="ja-JP" sz="1600" dirty="0" err="1">
                <a:solidFill>
                  <a:srgbClr val="FF0000"/>
                </a:solidFill>
                <a:latin typeface="+mn-ea"/>
              </a:rPr>
              <a:t>RedTeam</a:t>
            </a:r>
            <a:r>
              <a:rPr lang="ja-JP" altLang="en-US" sz="1600" dirty="0">
                <a:solidFill>
                  <a:schemeClr val="bg1"/>
                </a:solidFill>
                <a:latin typeface="+mn-ea"/>
              </a:rPr>
              <a:t>演習においては、</a:t>
            </a:r>
            <a:r>
              <a:rPr lang="en-US" altLang="ja-JP" sz="1600" dirty="0" err="1">
                <a:solidFill>
                  <a:srgbClr val="00B0F0"/>
                </a:solidFill>
                <a:latin typeface="+mn-ea"/>
              </a:rPr>
              <a:t>BlueTeam</a:t>
            </a:r>
            <a:r>
              <a:rPr lang="ja-JP" altLang="en-US" sz="1600" dirty="0">
                <a:solidFill>
                  <a:schemeClr val="bg1"/>
                </a:solidFill>
                <a:latin typeface="+mn-ea"/>
              </a:rPr>
              <a:t>から行動を捕捉されないように使用する技術</a:t>
            </a:r>
            <a:endParaRPr lang="en-US" altLang="ja-JP" sz="1600" dirty="0">
              <a:solidFill>
                <a:schemeClr val="bg1"/>
              </a:solidFill>
              <a:latin typeface="+mn-ea"/>
            </a:endParaRPr>
          </a:p>
          <a:p>
            <a:r>
              <a:rPr lang="en-US" altLang="ja-JP" sz="1600" dirty="0">
                <a:solidFill>
                  <a:schemeClr val="bg1"/>
                </a:solidFill>
                <a:latin typeface="+mn-ea"/>
              </a:rPr>
              <a:t>SoC</a:t>
            </a:r>
            <a:r>
              <a:rPr lang="ja-JP" altLang="en-US" sz="1600" dirty="0">
                <a:solidFill>
                  <a:schemeClr val="bg1"/>
                </a:solidFill>
                <a:latin typeface="+mn-ea"/>
              </a:rPr>
              <a:t>によるネットワーク監視からの回避や、</a:t>
            </a:r>
            <a:r>
              <a:rPr lang="en-US" altLang="ja-JP" sz="1600" dirty="0">
                <a:solidFill>
                  <a:schemeClr val="bg1"/>
                </a:solidFill>
                <a:latin typeface="+mn-ea"/>
              </a:rPr>
              <a:t>EDR/EPP</a:t>
            </a:r>
            <a:r>
              <a:rPr lang="ja-JP" altLang="en-US" sz="1600" dirty="0">
                <a:solidFill>
                  <a:schemeClr val="bg1"/>
                </a:solidFill>
                <a:latin typeface="+mn-ea"/>
              </a:rPr>
              <a:t>からの検出回避なども含まれる。</a:t>
            </a:r>
            <a:endParaRPr lang="en-US" altLang="ja-JP" sz="1600" dirty="0">
              <a:solidFill>
                <a:schemeClr val="bg1"/>
              </a:solidFill>
              <a:latin typeface="+mn-ea"/>
            </a:endParaRPr>
          </a:p>
          <a:p>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防御回避に使用される手法の一例</a:t>
            </a:r>
            <a:endParaRPr lang="en-US" altLang="ja-JP" sz="1600" dirty="0">
              <a:solidFill>
                <a:schemeClr val="bg1"/>
              </a:solidFill>
              <a:latin typeface="+mn-ea"/>
            </a:endParaRPr>
          </a:p>
          <a:p>
            <a:pPr marL="285750" indent="-285750">
              <a:buFontTx/>
              <a:buChar char="-"/>
            </a:pPr>
            <a:r>
              <a:rPr lang="ja-JP" altLang="en-US" sz="1600" dirty="0">
                <a:solidFill>
                  <a:schemeClr val="bg1"/>
                </a:solidFill>
                <a:latin typeface="+mn-ea"/>
              </a:rPr>
              <a:t>セキュリティソフトの無効化</a:t>
            </a:r>
            <a:endParaRPr lang="en-US" altLang="ja-JP" sz="1600" dirty="0">
              <a:solidFill>
                <a:schemeClr val="bg1"/>
              </a:solidFill>
              <a:latin typeface="+mn-ea"/>
            </a:endParaRPr>
          </a:p>
          <a:p>
            <a:pPr marL="285750" indent="-285750">
              <a:buFontTx/>
              <a:buChar char="-"/>
            </a:pPr>
            <a:r>
              <a:rPr lang="ja-JP" altLang="en-US" sz="1600" dirty="0">
                <a:solidFill>
                  <a:schemeClr val="bg1"/>
                </a:solidFill>
                <a:latin typeface="+mn-ea"/>
              </a:rPr>
              <a:t>データやマルウェアの暗号化</a:t>
            </a:r>
            <a:r>
              <a:rPr lang="en-US" altLang="ja-JP" sz="1600" dirty="0">
                <a:solidFill>
                  <a:schemeClr val="bg1"/>
                </a:solidFill>
                <a:latin typeface="+mn-ea"/>
              </a:rPr>
              <a:t>/</a:t>
            </a:r>
            <a:r>
              <a:rPr lang="ja-JP" altLang="en-US" sz="1600" dirty="0">
                <a:solidFill>
                  <a:schemeClr val="bg1"/>
                </a:solidFill>
                <a:latin typeface="+mn-ea"/>
              </a:rPr>
              <a:t>難読化</a:t>
            </a:r>
            <a:endParaRPr lang="en-US" altLang="ja-JP" sz="1600" dirty="0">
              <a:solidFill>
                <a:schemeClr val="bg1"/>
              </a:solidFill>
              <a:latin typeface="+mn-ea"/>
            </a:endParaRPr>
          </a:p>
          <a:p>
            <a:endParaRPr lang="en-US" altLang="ja-JP" sz="1600" dirty="0">
              <a:solidFill>
                <a:schemeClr val="bg1"/>
              </a:solidFill>
              <a:latin typeface="+mn-ea"/>
            </a:endParaRPr>
          </a:p>
          <a:p>
            <a:endParaRPr lang="en-US" altLang="ja-JP" sz="1600" dirty="0">
              <a:solidFill>
                <a:schemeClr val="bg1"/>
              </a:solidFill>
              <a:latin typeface="+mn-ea"/>
            </a:endParaRPr>
          </a:p>
          <a:p>
            <a:r>
              <a:rPr kumimoji="1" lang="ja-JP" altLang="en-US" sz="1600" dirty="0">
                <a:solidFill>
                  <a:schemeClr val="bg1"/>
                </a:solidFill>
                <a:latin typeface="+mn-ea"/>
              </a:rPr>
              <a:t>最近話題になった技術</a:t>
            </a:r>
            <a:endParaRPr kumimoji="1" lang="en-US" altLang="ja-JP" sz="1600" dirty="0">
              <a:solidFill>
                <a:schemeClr val="bg1"/>
              </a:solidFill>
              <a:latin typeface="+mn-ea"/>
            </a:endParaRPr>
          </a:p>
          <a:p>
            <a:pPr marL="285750" indent="-285750">
              <a:buFontTx/>
              <a:buChar char="-"/>
            </a:pPr>
            <a:r>
              <a:rPr lang="en-US" altLang="ja-JP" sz="1600" dirty="0" err="1">
                <a:solidFill>
                  <a:schemeClr val="bg1"/>
                </a:solidFill>
                <a:latin typeface="+mn-ea"/>
              </a:rPr>
              <a:t>MirrorFace</a:t>
            </a:r>
            <a:r>
              <a:rPr lang="ja-JP" altLang="en-US" sz="1600" dirty="0">
                <a:solidFill>
                  <a:schemeClr val="bg1"/>
                </a:solidFill>
                <a:latin typeface="+mn-ea"/>
              </a:rPr>
              <a:t>の</a:t>
            </a:r>
            <a:r>
              <a:rPr lang="en-US" altLang="ja-JP" sz="1600" dirty="0" err="1">
                <a:solidFill>
                  <a:schemeClr val="bg1"/>
                </a:solidFill>
                <a:latin typeface="+mn-ea"/>
              </a:rPr>
              <a:t>WindowsSandbox</a:t>
            </a:r>
            <a:r>
              <a:rPr lang="ja-JP" altLang="en-US" sz="1600" dirty="0">
                <a:solidFill>
                  <a:schemeClr val="bg1"/>
                </a:solidFill>
                <a:latin typeface="+mn-ea"/>
              </a:rPr>
              <a:t>を使用した検知回避</a:t>
            </a:r>
            <a:endParaRPr lang="en-US" altLang="ja-JP" sz="1600" dirty="0">
              <a:solidFill>
                <a:schemeClr val="bg1"/>
              </a:solidFill>
              <a:latin typeface="+mn-ea"/>
            </a:endParaRPr>
          </a:p>
          <a:p>
            <a:pPr marL="285750" indent="-285750">
              <a:buFontTx/>
              <a:buChar char="-"/>
            </a:pPr>
            <a:endParaRPr lang="en-US" altLang="ja-JP" sz="1600" dirty="0">
              <a:solidFill>
                <a:schemeClr val="bg1"/>
              </a:solidFill>
              <a:latin typeface="+mn-ea"/>
            </a:endParaRPr>
          </a:p>
          <a:p>
            <a:endParaRPr lang="en-US" altLang="ja-JP" sz="1600" dirty="0">
              <a:solidFill>
                <a:schemeClr val="bg1"/>
              </a:solidFill>
              <a:latin typeface="+mn-ea"/>
            </a:endParaRPr>
          </a:p>
          <a:p>
            <a:r>
              <a:rPr lang="ja-JP" altLang="en-US" sz="1600" dirty="0">
                <a:solidFill>
                  <a:schemeClr val="bg1"/>
                </a:solidFill>
                <a:latin typeface="+mn-ea"/>
              </a:rPr>
              <a:t>今回はネットワーク監視についての基本的な技術を対象</a:t>
            </a:r>
          </a:p>
        </p:txBody>
      </p:sp>
    </p:spTree>
    <p:extLst>
      <p:ext uri="{BB962C8B-B14F-4D97-AF65-F5344CB8AC3E}">
        <p14:creationId xmlns:p14="http://schemas.microsoft.com/office/powerpoint/2010/main" val="32239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81018616-734F-3CA1-04D6-303551205654}"/>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04F386A8-1EF5-9F4C-8276-9E6C55875EC5}"/>
              </a:ext>
            </a:extLst>
          </p:cNvPr>
          <p:cNvSpPr/>
          <p:nvPr/>
        </p:nvSpPr>
        <p:spPr>
          <a:xfrm>
            <a:off x="1" y="0"/>
            <a:ext cx="393289" cy="6858000"/>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016468AE-87A5-4281-D65D-1B3BF3807879}"/>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B69574EA-8651-19DB-F9CC-ACBE1D037972}"/>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888794E3-82DD-F0A5-EC3F-D0CBC40A8206}"/>
              </a:ext>
            </a:extLst>
          </p:cNvPr>
          <p:cNvSpPr/>
          <p:nvPr/>
        </p:nvSpPr>
        <p:spPr>
          <a:xfrm>
            <a:off x="6" y="142436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1854DB39-7FE7-2BDF-638D-8FA5F5B33F52}"/>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94EB5E3C-9E03-F98F-3A7D-A44D8277BAB1}"/>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58DF5857-21BA-2485-CEDD-14BF2161AEEB}"/>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1879D103-FFDD-C27C-3662-D7F33C56EC7D}"/>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3" name="正方形/長方形 12">
            <a:extLst>
              <a:ext uri="{FF2B5EF4-FFF2-40B4-BE49-F238E27FC236}">
                <a16:creationId xmlns:a16="http://schemas.microsoft.com/office/drawing/2014/main" id="{B0256935-0148-787F-A5ED-24C377568D5E}"/>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D19E3197-5577-2CC8-CF52-FE831B71DB4B}"/>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F4B47DB1-22D8-F075-DCF1-5F8F3F563DFA}"/>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1B67F950-CE92-A7DA-C9AE-DA8FE5B95873}"/>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22" name="直線コネクタ 21">
            <a:extLst>
              <a:ext uri="{FF2B5EF4-FFF2-40B4-BE49-F238E27FC236}">
                <a16:creationId xmlns:a16="http://schemas.microsoft.com/office/drawing/2014/main" id="{0D4CB7D8-441C-A2B8-8B03-21DEB4C506F8}"/>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5" name="直線コネクタ 24">
            <a:extLst>
              <a:ext uri="{FF2B5EF4-FFF2-40B4-BE49-F238E27FC236}">
                <a16:creationId xmlns:a16="http://schemas.microsoft.com/office/drawing/2014/main" id="{5F7B79E6-9006-BB23-D000-F1DA2946648A}"/>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6" name="直線コネクタ 25">
            <a:extLst>
              <a:ext uri="{FF2B5EF4-FFF2-40B4-BE49-F238E27FC236}">
                <a16:creationId xmlns:a16="http://schemas.microsoft.com/office/drawing/2014/main" id="{B8AC80CD-3EBE-4936-0C08-17AE61E4CB7E}"/>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7" name="直線コネクタ 26">
            <a:extLst>
              <a:ext uri="{FF2B5EF4-FFF2-40B4-BE49-F238E27FC236}">
                <a16:creationId xmlns:a16="http://schemas.microsoft.com/office/drawing/2014/main" id="{38239758-3F06-BC6D-82FB-D2564114F000}"/>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8" name="直線コネクタ 27">
            <a:extLst>
              <a:ext uri="{FF2B5EF4-FFF2-40B4-BE49-F238E27FC236}">
                <a16:creationId xmlns:a16="http://schemas.microsoft.com/office/drawing/2014/main" id="{9FDB973A-D22E-B10E-D078-8BF52484AC67}"/>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9" name="直線コネクタ 28">
            <a:extLst>
              <a:ext uri="{FF2B5EF4-FFF2-40B4-BE49-F238E27FC236}">
                <a16:creationId xmlns:a16="http://schemas.microsoft.com/office/drawing/2014/main" id="{585697F0-35BD-152E-138E-1642DE6434AE}"/>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0" name="直線コネクタ 29">
            <a:extLst>
              <a:ext uri="{FF2B5EF4-FFF2-40B4-BE49-F238E27FC236}">
                <a16:creationId xmlns:a16="http://schemas.microsoft.com/office/drawing/2014/main" id="{8B18D7DA-A514-F01E-F5CF-AD1EFD470905}"/>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45" name="正方形/長方形 44">
            <a:extLst>
              <a:ext uri="{FF2B5EF4-FFF2-40B4-BE49-F238E27FC236}">
                <a16:creationId xmlns:a16="http://schemas.microsoft.com/office/drawing/2014/main" id="{363D33D2-80A7-76E3-B6E1-A44B0AC94264}"/>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6" name="正方形/長方形 45">
            <a:extLst>
              <a:ext uri="{FF2B5EF4-FFF2-40B4-BE49-F238E27FC236}">
                <a16:creationId xmlns:a16="http://schemas.microsoft.com/office/drawing/2014/main" id="{68013E93-BB89-8D37-A17C-5998D21C7335}"/>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7" name="正方形/長方形 46">
            <a:extLst>
              <a:ext uri="{FF2B5EF4-FFF2-40B4-BE49-F238E27FC236}">
                <a16:creationId xmlns:a16="http://schemas.microsoft.com/office/drawing/2014/main" id="{97862790-ADB0-EBD8-BBB0-34E8912EFAA7}"/>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48" name="正方形/長方形 47">
            <a:extLst>
              <a:ext uri="{FF2B5EF4-FFF2-40B4-BE49-F238E27FC236}">
                <a16:creationId xmlns:a16="http://schemas.microsoft.com/office/drawing/2014/main" id="{91FABA0A-5609-C485-6A04-4D2E4B2AD267}"/>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9" name="正方形/長方形 48">
            <a:extLst>
              <a:ext uri="{FF2B5EF4-FFF2-40B4-BE49-F238E27FC236}">
                <a16:creationId xmlns:a16="http://schemas.microsoft.com/office/drawing/2014/main" id="{603CF626-99DA-C0A4-871D-E38414E5CB83}"/>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77BB76EE-63C1-8D09-AEB8-192EBDDC458C}"/>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51" name="正方形/長方形 50">
            <a:extLst>
              <a:ext uri="{FF2B5EF4-FFF2-40B4-BE49-F238E27FC236}">
                <a16:creationId xmlns:a16="http://schemas.microsoft.com/office/drawing/2014/main" id="{B81BDB29-C03D-5343-6ED4-39B12B4AC585}"/>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05A629D6-5F53-0431-ED30-7030B383C2A0}"/>
              </a:ext>
            </a:extLst>
          </p:cNvPr>
          <p:cNvSpPr txBox="1"/>
          <p:nvPr/>
        </p:nvSpPr>
        <p:spPr>
          <a:xfrm>
            <a:off x="2016087" y="1902978"/>
            <a:ext cx="8651913" cy="1569660"/>
          </a:xfrm>
          <a:prstGeom prst="rect">
            <a:avLst/>
          </a:prstGeom>
          <a:noFill/>
        </p:spPr>
        <p:txBody>
          <a:bodyPr wrap="square" rtlCol="0">
            <a:spAutoFit/>
          </a:bodyPr>
          <a:lstStyle/>
          <a:p>
            <a:r>
              <a:rPr kumimoji="1" lang="ja-JP" altLang="en-US" sz="1600" dirty="0">
                <a:solidFill>
                  <a:schemeClr val="bg1"/>
                </a:solidFill>
                <a:latin typeface="+mn-ea"/>
              </a:rPr>
              <a:t>攻撃者が被害者端末を遠隔操作する際に使用するプログラム</a:t>
            </a:r>
            <a:endParaRPr lang="en-US" altLang="ja-JP" sz="1600" dirty="0">
              <a:solidFill>
                <a:schemeClr val="bg1"/>
              </a:solidFill>
              <a:latin typeface="+mn-ea"/>
            </a:endParaRPr>
          </a:p>
          <a:p>
            <a:endParaRPr lang="en-US" altLang="ja-JP" sz="1600" dirty="0">
              <a:solidFill>
                <a:schemeClr val="bg1"/>
              </a:solidFill>
              <a:latin typeface="+mn-ea"/>
            </a:endParaRPr>
          </a:p>
          <a:p>
            <a:r>
              <a:rPr kumimoji="1" lang="ja-JP" altLang="en-US" sz="1600" dirty="0">
                <a:solidFill>
                  <a:schemeClr val="bg1"/>
                </a:solidFill>
                <a:latin typeface="+mn-ea"/>
              </a:rPr>
              <a:t>下の例だと</a:t>
            </a:r>
            <a:r>
              <a:rPr lang="ja-JP" altLang="en-US" sz="1600" dirty="0">
                <a:solidFill>
                  <a:schemeClr val="bg1"/>
                </a:solidFill>
                <a:latin typeface="+mn-ea"/>
              </a:rPr>
              <a:t>攻撃者が、被害者端末上でコマンド（</a:t>
            </a:r>
            <a:r>
              <a:rPr lang="en-US" altLang="ja-JP" sz="1600" dirty="0" err="1">
                <a:solidFill>
                  <a:schemeClr val="bg1"/>
                </a:solidFill>
                <a:latin typeface="+mn-ea"/>
              </a:rPr>
              <a:t>whoami</a:t>
            </a:r>
            <a:r>
              <a:rPr lang="ja-JP" altLang="en-US" sz="1600" dirty="0">
                <a:solidFill>
                  <a:schemeClr val="bg1"/>
                </a:solidFill>
                <a:latin typeface="+mn-ea"/>
              </a:rPr>
              <a:t>）を実行し、その結果を受け取っている。</a:t>
            </a:r>
            <a:endParaRPr lang="en-US" altLang="ja-JP" sz="1600" dirty="0">
              <a:solidFill>
                <a:schemeClr val="bg1"/>
              </a:solidFill>
              <a:latin typeface="+mn-ea"/>
            </a:endParaRPr>
          </a:p>
          <a:p>
            <a:endParaRPr kumimoji="1" lang="en-US" altLang="ja-JP" sz="1600" dirty="0">
              <a:solidFill>
                <a:schemeClr val="bg1"/>
              </a:solidFill>
              <a:latin typeface="+mn-ea"/>
            </a:endParaRPr>
          </a:p>
          <a:p>
            <a:r>
              <a:rPr kumimoji="1" lang="ja-JP" altLang="en-US" sz="1600" dirty="0">
                <a:solidFill>
                  <a:schemeClr val="bg1"/>
                </a:solidFill>
                <a:latin typeface="+mn-ea"/>
              </a:rPr>
              <a:t>被害者端末のファイル操作やプロセス管理等を遠隔で行えるため情報窃取等で使用される。</a:t>
            </a:r>
          </a:p>
        </p:txBody>
      </p:sp>
      <p:sp>
        <p:nvSpPr>
          <p:cNvPr id="17" name="テキスト ボックス 16">
            <a:extLst>
              <a:ext uri="{FF2B5EF4-FFF2-40B4-BE49-F238E27FC236}">
                <a16:creationId xmlns:a16="http://schemas.microsoft.com/office/drawing/2014/main" id="{CBB091E0-4B64-7AA5-AFF5-28D9F03A42D6}"/>
              </a:ext>
            </a:extLst>
          </p:cNvPr>
          <p:cNvSpPr txBox="1"/>
          <p:nvPr/>
        </p:nvSpPr>
        <p:spPr>
          <a:xfrm>
            <a:off x="2016087" y="1277551"/>
            <a:ext cx="10844980" cy="400110"/>
          </a:xfrm>
          <a:prstGeom prst="rect">
            <a:avLst/>
          </a:prstGeom>
          <a:noFill/>
        </p:spPr>
        <p:txBody>
          <a:bodyPr wrap="square">
            <a:spAutoFit/>
          </a:bodyPr>
          <a:lstStyle/>
          <a:p>
            <a:r>
              <a:rPr lang="en-US" altLang="ja-JP" sz="2000" b="1" dirty="0">
                <a:solidFill>
                  <a:schemeClr val="bg1"/>
                </a:solidFill>
              </a:rPr>
              <a:t>RAT</a:t>
            </a:r>
            <a:r>
              <a:rPr lang="ja-JP" altLang="en-US" sz="2000" b="1" dirty="0">
                <a:solidFill>
                  <a:schemeClr val="bg1"/>
                </a:solidFill>
              </a:rPr>
              <a:t>通信（</a:t>
            </a:r>
            <a:r>
              <a:rPr lang="en-US" altLang="ja-JP" sz="2000" b="1" dirty="0">
                <a:solidFill>
                  <a:schemeClr val="bg1"/>
                </a:solidFill>
              </a:rPr>
              <a:t>C</a:t>
            </a:r>
            <a:r>
              <a:rPr lang="ja-JP" altLang="en-US" sz="2000" b="1" dirty="0">
                <a:solidFill>
                  <a:schemeClr val="bg1"/>
                </a:solidFill>
              </a:rPr>
              <a:t>２チャネル）</a:t>
            </a:r>
          </a:p>
        </p:txBody>
      </p:sp>
      <p:sp>
        <p:nvSpPr>
          <p:cNvPr id="19" name="テキスト ボックス 18">
            <a:extLst>
              <a:ext uri="{FF2B5EF4-FFF2-40B4-BE49-F238E27FC236}">
                <a16:creationId xmlns:a16="http://schemas.microsoft.com/office/drawing/2014/main" id="{B8BAAD57-5BB9-2BB1-6E68-3BFC5B71418E}"/>
              </a:ext>
            </a:extLst>
          </p:cNvPr>
          <p:cNvSpPr txBox="1"/>
          <p:nvPr/>
        </p:nvSpPr>
        <p:spPr>
          <a:xfrm>
            <a:off x="2016087" y="584354"/>
            <a:ext cx="10844980" cy="523220"/>
          </a:xfrm>
          <a:prstGeom prst="rect">
            <a:avLst/>
          </a:prstGeom>
          <a:noFill/>
        </p:spPr>
        <p:txBody>
          <a:bodyPr wrap="square">
            <a:spAutoFit/>
          </a:bodyPr>
          <a:lstStyle/>
          <a:p>
            <a:r>
              <a:rPr lang="ja-JP" altLang="en-US" sz="2800" b="1" dirty="0">
                <a:solidFill>
                  <a:schemeClr val="bg1"/>
                </a:solidFill>
              </a:rPr>
              <a:t>概要</a:t>
            </a:r>
          </a:p>
        </p:txBody>
      </p:sp>
      <p:grpSp>
        <p:nvGrpSpPr>
          <p:cNvPr id="31" name="グループ化 30">
            <a:extLst>
              <a:ext uri="{FF2B5EF4-FFF2-40B4-BE49-F238E27FC236}">
                <a16:creationId xmlns:a16="http://schemas.microsoft.com/office/drawing/2014/main" id="{BDED71BE-40E2-4129-E4E7-686FB28401A3}"/>
              </a:ext>
            </a:extLst>
          </p:cNvPr>
          <p:cNvGrpSpPr/>
          <p:nvPr/>
        </p:nvGrpSpPr>
        <p:grpSpPr>
          <a:xfrm>
            <a:off x="3969814" y="3809048"/>
            <a:ext cx="7227956" cy="2670556"/>
            <a:chOff x="2840383" y="-367907"/>
            <a:chExt cx="8744479" cy="3671254"/>
          </a:xfrm>
        </p:grpSpPr>
        <p:sp>
          <p:nvSpPr>
            <p:cNvPr id="32" name="正方形/長方形 31">
              <a:extLst>
                <a:ext uri="{FF2B5EF4-FFF2-40B4-BE49-F238E27FC236}">
                  <a16:creationId xmlns:a16="http://schemas.microsoft.com/office/drawing/2014/main" id="{6901F8F7-8594-F307-982B-FC8BC2D32130}"/>
                </a:ext>
              </a:extLst>
            </p:cNvPr>
            <p:cNvSpPr/>
            <p:nvPr/>
          </p:nvSpPr>
          <p:spPr>
            <a:xfrm>
              <a:off x="2848006" y="-367907"/>
              <a:ext cx="8736856" cy="3671254"/>
            </a:xfrm>
            <a:prstGeom prst="rect">
              <a:avLst/>
            </a:prstGeom>
            <a:solidFill>
              <a:srgbClr val="1C1C1C"/>
            </a:solidFill>
            <a:ln w="3492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矢印コネクタ 34">
              <a:extLst>
                <a:ext uri="{FF2B5EF4-FFF2-40B4-BE49-F238E27FC236}">
                  <a16:creationId xmlns:a16="http://schemas.microsoft.com/office/drawing/2014/main" id="{15A6EE0E-3DF1-4197-7C25-C50E78ED1DFA}"/>
                </a:ext>
              </a:extLst>
            </p:cNvPr>
            <p:cNvCxnSpPr>
              <a:cxnSpLocks/>
            </p:cNvCxnSpPr>
            <p:nvPr/>
          </p:nvCxnSpPr>
          <p:spPr>
            <a:xfrm>
              <a:off x="4988534" y="1524424"/>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36" name="直線矢印コネクタ 35">
              <a:extLst>
                <a:ext uri="{FF2B5EF4-FFF2-40B4-BE49-F238E27FC236}">
                  <a16:creationId xmlns:a16="http://schemas.microsoft.com/office/drawing/2014/main" id="{C8C378BF-E3EC-3D3D-617A-5B785AC52713}"/>
                </a:ext>
              </a:extLst>
            </p:cNvPr>
            <p:cNvCxnSpPr>
              <a:cxnSpLocks/>
            </p:cNvCxnSpPr>
            <p:nvPr/>
          </p:nvCxnSpPr>
          <p:spPr>
            <a:xfrm flipH="1">
              <a:off x="4988534" y="1953915"/>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37" name="テキスト ボックス 36">
              <a:extLst>
                <a:ext uri="{FF2B5EF4-FFF2-40B4-BE49-F238E27FC236}">
                  <a16:creationId xmlns:a16="http://schemas.microsoft.com/office/drawing/2014/main" id="{5A39519B-B6C6-B67C-1D4D-770A0445E7EF}"/>
                </a:ext>
              </a:extLst>
            </p:cNvPr>
            <p:cNvSpPr txBox="1"/>
            <p:nvPr/>
          </p:nvSpPr>
          <p:spPr>
            <a:xfrm>
              <a:off x="3790585" y="2591223"/>
              <a:ext cx="899605" cy="423106"/>
            </a:xfrm>
            <a:prstGeom prst="rect">
              <a:avLst/>
            </a:prstGeom>
            <a:noFill/>
          </p:spPr>
          <p:txBody>
            <a:bodyPr wrap="square" rtlCol="0">
              <a:spAutoFit/>
            </a:bodyPr>
            <a:lstStyle/>
            <a:p>
              <a:r>
                <a:rPr kumimoji="1" lang="en-US" altLang="ja-JP" sz="1400" b="1" dirty="0">
                  <a:solidFill>
                    <a:schemeClr val="bg1"/>
                  </a:solidFill>
                </a:rPr>
                <a:t>Victim</a:t>
              </a:r>
              <a:endParaRPr kumimoji="1" lang="ja-JP" altLang="en-US" sz="1400" b="1" dirty="0">
                <a:solidFill>
                  <a:schemeClr val="bg1"/>
                </a:solidFill>
              </a:endParaRPr>
            </a:p>
          </p:txBody>
        </p:sp>
        <p:sp>
          <p:nvSpPr>
            <p:cNvPr id="38" name="テキスト ボックス 37">
              <a:extLst>
                <a:ext uri="{FF2B5EF4-FFF2-40B4-BE49-F238E27FC236}">
                  <a16:creationId xmlns:a16="http://schemas.microsoft.com/office/drawing/2014/main" id="{F78E823F-A127-659A-3308-BC69E1B2A3E9}"/>
                </a:ext>
              </a:extLst>
            </p:cNvPr>
            <p:cNvSpPr txBox="1"/>
            <p:nvPr/>
          </p:nvSpPr>
          <p:spPr>
            <a:xfrm>
              <a:off x="9233760" y="2541456"/>
              <a:ext cx="1138453" cy="423106"/>
            </a:xfrm>
            <a:prstGeom prst="rect">
              <a:avLst/>
            </a:prstGeom>
            <a:noFill/>
          </p:spPr>
          <p:txBody>
            <a:bodyPr wrap="square" rtlCol="0">
              <a:spAutoFit/>
            </a:bodyPr>
            <a:lstStyle/>
            <a:p>
              <a:r>
                <a:rPr kumimoji="1" lang="en-US" altLang="ja-JP" sz="1400" b="1" dirty="0">
                  <a:solidFill>
                    <a:schemeClr val="bg1"/>
                  </a:solidFill>
                </a:rPr>
                <a:t>Attacker</a:t>
              </a:r>
              <a:endParaRPr kumimoji="1" lang="ja-JP" altLang="en-US" sz="1400" b="1" dirty="0">
                <a:solidFill>
                  <a:schemeClr val="bg1"/>
                </a:solidFill>
              </a:endParaRPr>
            </a:p>
          </p:txBody>
        </p:sp>
        <p:sp>
          <p:nvSpPr>
            <p:cNvPr id="39" name="テキスト ボックス 38">
              <a:extLst>
                <a:ext uri="{FF2B5EF4-FFF2-40B4-BE49-F238E27FC236}">
                  <a16:creationId xmlns:a16="http://schemas.microsoft.com/office/drawing/2014/main" id="{98A9EDE5-EFC2-F23C-3617-74407A7BA39C}"/>
                </a:ext>
              </a:extLst>
            </p:cNvPr>
            <p:cNvSpPr txBox="1"/>
            <p:nvPr/>
          </p:nvSpPr>
          <p:spPr>
            <a:xfrm>
              <a:off x="6181554" y="2014074"/>
              <a:ext cx="1680268" cy="423106"/>
            </a:xfrm>
            <a:prstGeom prst="rect">
              <a:avLst/>
            </a:prstGeom>
            <a:noFill/>
          </p:spPr>
          <p:txBody>
            <a:bodyPr wrap="square" rtlCol="0">
              <a:spAutoFit/>
            </a:bodyPr>
            <a:lstStyle/>
            <a:p>
              <a:r>
                <a:rPr lang="en-US" altLang="ja-JP" sz="1400" b="1" dirty="0" err="1">
                  <a:solidFill>
                    <a:schemeClr val="bg1"/>
                  </a:solidFill>
                </a:rPr>
                <a:t>cmd</a:t>
              </a:r>
              <a:r>
                <a:rPr lang="en-US" altLang="ja-JP" sz="1400" b="1" dirty="0">
                  <a:solidFill>
                    <a:schemeClr val="bg1"/>
                  </a:solidFill>
                </a:rPr>
                <a:t>: </a:t>
              </a:r>
              <a:r>
                <a:rPr lang="en-US" altLang="ja-JP" sz="1400" b="1" dirty="0" err="1">
                  <a:solidFill>
                    <a:schemeClr val="bg1"/>
                  </a:solidFill>
                </a:rPr>
                <a:t>whoami</a:t>
              </a:r>
              <a:endParaRPr kumimoji="1" lang="ja-JP" altLang="en-US" sz="1400" b="1" dirty="0">
                <a:solidFill>
                  <a:schemeClr val="bg1"/>
                </a:solidFill>
              </a:endParaRPr>
            </a:p>
          </p:txBody>
        </p:sp>
        <p:sp>
          <p:nvSpPr>
            <p:cNvPr id="40" name="テキスト ボックス 39">
              <a:extLst>
                <a:ext uri="{FF2B5EF4-FFF2-40B4-BE49-F238E27FC236}">
                  <a16:creationId xmlns:a16="http://schemas.microsoft.com/office/drawing/2014/main" id="{BF71D45D-BAE1-D9CE-59BC-C96E868322AF}"/>
                </a:ext>
              </a:extLst>
            </p:cNvPr>
            <p:cNvSpPr txBox="1"/>
            <p:nvPr/>
          </p:nvSpPr>
          <p:spPr>
            <a:xfrm>
              <a:off x="5888205" y="1094932"/>
              <a:ext cx="2266967" cy="423106"/>
            </a:xfrm>
            <a:prstGeom prst="rect">
              <a:avLst/>
            </a:prstGeom>
            <a:noFill/>
          </p:spPr>
          <p:txBody>
            <a:bodyPr wrap="square" rtlCol="0">
              <a:spAutoFit/>
            </a:bodyPr>
            <a:lstStyle/>
            <a:p>
              <a:r>
                <a:rPr lang="en-US" altLang="ja-JP" sz="1400" b="1" dirty="0">
                  <a:solidFill>
                    <a:schemeClr val="bg1"/>
                  </a:solidFill>
                </a:rPr>
                <a:t>r</a:t>
              </a:r>
              <a:r>
                <a:rPr kumimoji="1" lang="en-US" altLang="ja-JP" sz="1400" b="1" dirty="0">
                  <a:solidFill>
                    <a:schemeClr val="bg1"/>
                  </a:solidFill>
                </a:rPr>
                <a:t>esult : Victim-Win</a:t>
              </a:r>
              <a:endParaRPr kumimoji="1" lang="ja-JP" altLang="en-US" sz="1400" b="1" dirty="0">
                <a:solidFill>
                  <a:schemeClr val="bg1"/>
                </a:solidFill>
              </a:endParaRPr>
            </a:p>
          </p:txBody>
        </p:sp>
        <p:sp>
          <p:nvSpPr>
            <p:cNvPr id="42" name="正方形/長方形 41">
              <a:extLst>
                <a:ext uri="{FF2B5EF4-FFF2-40B4-BE49-F238E27FC236}">
                  <a16:creationId xmlns:a16="http://schemas.microsoft.com/office/drawing/2014/main" id="{44873DA6-E14E-A930-2069-34156E985CC8}"/>
                </a:ext>
              </a:extLst>
            </p:cNvPr>
            <p:cNvSpPr/>
            <p:nvPr/>
          </p:nvSpPr>
          <p:spPr>
            <a:xfrm>
              <a:off x="2840383" y="3117904"/>
              <a:ext cx="8744479" cy="171204"/>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4" name="図 43" descr="アイコン&#10;&#10;自動的に生成された説明">
            <a:extLst>
              <a:ext uri="{FF2B5EF4-FFF2-40B4-BE49-F238E27FC236}">
                <a16:creationId xmlns:a16="http://schemas.microsoft.com/office/drawing/2014/main" id="{5164B7B5-F48B-4E0C-F5FB-0936063E87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2574" y="4845676"/>
            <a:ext cx="1238095" cy="1085714"/>
          </a:xfrm>
          <a:prstGeom prst="rect">
            <a:avLst/>
          </a:prstGeom>
        </p:spPr>
      </p:pic>
      <p:pic>
        <p:nvPicPr>
          <p:cNvPr id="52" name="図 51" descr="アイコン&#10;&#10;自動的に生成された説明">
            <a:extLst>
              <a:ext uri="{FF2B5EF4-FFF2-40B4-BE49-F238E27FC236}">
                <a16:creationId xmlns:a16="http://schemas.microsoft.com/office/drawing/2014/main" id="{EC86E3BB-501D-213D-7367-E463F6EF1F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6522" y="4873151"/>
            <a:ext cx="1238095" cy="1085714"/>
          </a:xfrm>
          <a:prstGeom prst="rect">
            <a:avLst/>
          </a:prstGeom>
        </p:spPr>
      </p:pic>
      <p:sp>
        <p:nvSpPr>
          <p:cNvPr id="43" name="四角形: 角を丸くする 42">
            <a:extLst>
              <a:ext uri="{FF2B5EF4-FFF2-40B4-BE49-F238E27FC236}">
                <a16:creationId xmlns:a16="http://schemas.microsoft.com/office/drawing/2014/main" id="{86081DC0-FF74-FDE3-6246-8776938551B2}"/>
              </a:ext>
            </a:extLst>
          </p:cNvPr>
          <p:cNvSpPr/>
          <p:nvPr/>
        </p:nvSpPr>
        <p:spPr>
          <a:xfrm>
            <a:off x="4322068" y="4900675"/>
            <a:ext cx="829175" cy="378339"/>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rPr>
              <a:t>Evil.exe</a:t>
            </a:r>
            <a:endParaRPr kumimoji="1" lang="ja-JP" altLang="en-US" sz="1200" dirty="0">
              <a:solidFill>
                <a:schemeClr val="tx1"/>
              </a:solidFill>
            </a:endParaRPr>
          </a:p>
        </p:txBody>
      </p:sp>
    </p:spTree>
    <p:extLst>
      <p:ext uri="{BB962C8B-B14F-4D97-AF65-F5344CB8AC3E}">
        <p14:creationId xmlns:p14="http://schemas.microsoft.com/office/powerpoint/2010/main" val="713797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12837DF2-9AA6-B12A-E611-2960863D53C8}"/>
            </a:ext>
          </a:extLst>
        </p:cNvPr>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FD8AC559-8862-6361-4589-4BAA7D93E67A}"/>
              </a:ext>
            </a:extLst>
          </p:cNvPr>
          <p:cNvGrpSpPr/>
          <p:nvPr/>
        </p:nvGrpSpPr>
        <p:grpSpPr>
          <a:xfrm>
            <a:off x="4446064" y="4013835"/>
            <a:ext cx="7227956" cy="2670556"/>
            <a:chOff x="2840383" y="-367907"/>
            <a:chExt cx="8744479" cy="3671254"/>
          </a:xfrm>
        </p:grpSpPr>
        <p:sp>
          <p:nvSpPr>
            <p:cNvPr id="25" name="正方形/長方形 24">
              <a:extLst>
                <a:ext uri="{FF2B5EF4-FFF2-40B4-BE49-F238E27FC236}">
                  <a16:creationId xmlns:a16="http://schemas.microsoft.com/office/drawing/2014/main" id="{1E9A4D11-2604-C5A5-BC7A-BAD3220D90C1}"/>
                </a:ext>
              </a:extLst>
            </p:cNvPr>
            <p:cNvSpPr/>
            <p:nvPr/>
          </p:nvSpPr>
          <p:spPr>
            <a:xfrm>
              <a:off x="2848006" y="-367907"/>
              <a:ext cx="8736856" cy="3671254"/>
            </a:xfrm>
            <a:prstGeom prst="rect">
              <a:avLst/>
            </a:prstGeom>
            <a:solidFill>
              <a:srgbClr val="1C1C1C"/>
            </a:solidFill>
            <a:ln w="3492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6" name="図 25" descr="図形&#10;&#10;自動的に生成された説明">
              <a:extLst>
                <a:ext uri="{FF2B5EF4-FFF2-40B4-BE49-F238E27FC236}">
                  <a16:creationId xmlns:a16="http://schemas.microsoft.com/office/drawing/2014/main" id="{F885D83B-60FA-9DAB-75BB-B49BD91930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0850" y="1082170"/>
              <a:ext cx="1496291" cy="1496291"/>
            </a:xfrm>
            <a:prstGeom prst="rect">
              <a:avLst/>
            </a:prstGeom>
          </p:spPr>
        </p:pic>
        <p:pic>
          <p:nvPicPr>
            <p:cNvPr id="27" name="図 26" descr="図形&#10;&#10;自動的に生成された説明">
              <a:extLst>
                <a:ext uri="{FF2B5EF4-FFF2-40B4-BE49-F238E27FC236}">
                  <a16:creationId xmlns:a16="http://schemas.microsoft.com/office/drawing/2014/main" id="{8C56DE51-02BB-0CA6-93E2-FC5AA3307A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4842" y="1094932"/>
              <a:ext cx="1496291" cy="1496291"/>
            </a:xfrm>
            <a:prstGeom prst="rect">
              <a:avLst/>
            </a:prstGeom>
          </p:spPr>
        </p:pic>
        <p:cxnSp>
          <p:nvCxnSpPr>
            <p:cNvPr id="28" name="直線矢印コネクタ 27">
              <a:extLst>
                <a:ext uri="{FF2B5EF4-FFF2-40B4-BE49-F238E27FC236}">
                  <a16:creationId xmlns:a16="http://schemas.microsoft.com/office/drawing/2014/main" id="{CBF4BE52-2D48-0271-C735-BCC27E6483A7}"/>
                </a:ext>
              </a:extLst>
            </p:cNvPr>
            <p:cNvCxnSpPr>
              <a:cxnSpLocks/>
            </p:cNvCxnSpPr>
            <p:nvPr/>
          </p:nvCxnSpPr>
          <p:spPr>
            <a:xfrm>
              <a:off x="4988534" y="1524424"/>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29" name="直線矢印コネクタ 28">
              <a:extLst>
                <a:ext uri="{FF2B5EF4-FFF2-40B4-BE49-F238E27FC236}">
                  <a16:creationId xmlns:a16="http://schemas.microsoft.com/office/drawing/2014/main" id="{ACDE3019-0BFA-9AE7-269C-62C2986FA583}"/>
                </a:ext>
              </a:extLst>
            </p:cNvPr>
            <p:cNvCxnSpPr>
              <a:cxnSpLocks/>
            </p:cNvCxnSpPr>
            <p:nvPr/>
          </p:nvCxnSpPr>
          <p:spPr>
            <a:xfrm flipH="1">
              <a:off x="4988534" y="1953915"/>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30" name="テキスト ボックス 29">
              <a:extLst>
                <a:ext uri="{FF2B5EF4-FFF2-40B4-BE49-F238E27FC236}">
                  <a16:creationId xmlns:a16="http://schemas.microsoft.com/office/drawing/2014/main" id="{C0C92E75-405D-82D4-5087-8E79D7C158D3}"/>
                </a:ext>
              </a:extLst>
            </p:cNvPr>
            <p:cNvSpPr txBox="1"/>
            <p:nvPr/>
          </p:nvSpPr>
          <p:spPr>
            <a:xfrm>
              <a:off x="3790585" y="2591223"/>
              <a:ext cx="899605" cy="423106"/>
            </a:xfrm>
            <a:prstGeom prst="rect">
              <a:avLst/>
            </a:prstGeom>
            <a:noFill/>
          </p:spPr>
          <p:txBody>
            <a:bodyPr wrap="square" rtlCol="0">
              <a:spAutoFit/>
            </a:bodyPr>
            <a:lstStyle/>
            <a:p>
              <a:r>
                <a:rPr kumimoji="1" lang="en-US" altLang="ja-JP" sz="1400" b="1" dirty="0">
                  <a:solidFill>
                    <a:schemeClr val="bg1"/>
                  </a:solidFill>
                </a:rPr>
                <a:t>Victim</a:t>
              </a:r>
              <a:endParaRPr kumimoji="1" lang="ja-JP" altLang="en-US" sz="1400" b="1" dirty="0">
                <a:solidFill>
                  <a:schemeClr val="bg1"/>
                </a:solidFill>
              </a:endParaRPr>
            </a:p>
          </p:txBody>
        </p:sp>
        <p:sp>
          <p:nvSpPr>
            <p:cNvPr id="31" name="テキスト ボックス 30">
              <a:extLst>
                <a:ext uri="{FF2B5EF4-FFF2-40B4-BE49-F238E27FC236}">
                  <a16:creationId xmlns:a16="http://schemas.microsoft.com/office/drawing/2014/main" id="{7EE352F7-801F-394F-87B4-73D713B11B6E}"/>
                </a:ext>
              </a:extLst>
            </p:cNvPr>
            <p:cNvSpPr txBox="1"/>
            <p:nvPr/>
          </p:nvSpPr>
          <p:spPr>
            <a:xfrm>
              <a:off x="9233760" y="2541456"/>
              <a:ext cx="1138453" cy="423106"/>
            </a:xfrm>
            <a:prstGeom prst="rect">
              <a:avLst/>
            </a:prstGeom>
            <a:noFill/>
          </p:spPr>
          <p:txBody>
            <a:bodyPr wrap="square" rtlCol="0">
              <a:spAutoFit/>
            </a:bodyPr>
            <a:lstStyle/>
            <a:p>
              <a:r>
                <a:rPr kumimoji="1" lang="en-US" altLang="ja-JP" sz="1400" b="1" dirty="0">
                  <a:solidFill>
                    <a:schemeClr val="bg1"/>
                  </a:solidFill>
                </a:rPr>
                <a:t>Attacker</a:t>
              </a:r>
              <a:endParaRPr kumimoji="1" lang="ja-JP" altLang="en-US" sz="1400" b="1" dirty="0">
                <a:solidFill>
                  <a:schemeClr val="bg1"/>
                </a:solidFill>
              </a:endParaRPr>
            </a:p>
          </p:txBody>
        </p:sp>
        <p:sp>
          <p:nvSpPr>
            <p:cNvPr id="32" name="テキスト ボックス 31">
              <a:extLst>
                <a:ext uri="{FF2B5EF4-FFF2-40B4-BE49-F238E27FC236}">
                  <a16:creationId xmlns:a16="http://schemas.microsoft.com/office/drawing/2014/main" id="{D9F0F808-B36E-77DF-70B7-27729D2B2F96}"/>
                </a:ext>
              </a:extLst>
            </p:cNvPr>
            <p:cNvSpPr txBox="1"/>
            <p:nvPr/>
          </p:nvSpPr>
          <p:spPr>
            <a:xfrm>
              <a:off x="6181554" y="2014074"/>
              <a:ext cx="1680268" cy="423106"/>
            </a:xfrm>
            <a:prstGeom prst="rect">
              <a:avLst/>
            </a:prstGeom>
            <a:noFill/>
          </p:spPr>
          <p:txBody>
            <a:bodyPr wrap="square" rtlCol="0">
              <a:spAutoFit/>
            </a:bodyPr>
            <a:lstStyle/>
            <a:p>
              <a:r>
                <a:rPr lang="en-US" altLang="ja-JP" sz="1400" b="1" strike="sngStrike" dirty="0" err="1">
                  <a:solidFill>
                    <a:schemeClr val="bg1"/>
                  </a:solidFill>
                </a:rPr>
                <a:t>cmd</a:t>
              </a:r>
              <a:r>
                <a:rPr lang="en-US" altLang="ja-JP" sz="1400" b="1" strike="sngStrike" dirty="0">
                  <a:solidFill>
                    <a:schemeClr val="bg1"/>
                  </a:solidFill>
                </a:rPr>
                <a:t>: </a:t>
              </a:r>
              <a:r>
                <a:rPr lang="en-US" altLang="ja-JP" sz="1400" b="1" strike="sngStrike" dirty="0" err="1">
                  <a:solidFill>
                    <a:schemeClr val="bg1"/>
                  </a:solidFill>
                </a:rPr>
                <a:t>whoami</a:t>
              </a:r>
              <a:endParaRPr kumimoji="1" lang="ja-JP" altLang="en-US" sz="1400" b="1" strike="sngStrike" dirty="0">
                <a:solidFill>
                  <a:schemeClr val="bg1"/>
                </a:solidFill>
              </a:endParaRPr>
            </a:p>
          </p:txBody>
        </p:sp>
        <p:sp>
          <p:nvSpPr>
            <p:cNvPr id="33" name="テキスト ボックス 32">
              <a:extLst>
                <a:ext uri="{FF2B5EF4-FFF2-40B4-BE49-F238E27FC236}">
                  <a16:creationId xmlns:a16="http://schemas.microsoft.com/office/drawing/2014/main" id="{B409AB74-11C0-C7A6-5E51-49ABEA447C8F}"/>
                </a:ext>
              </a:extLst>
            </p:cNvPr>
            <p:cNvSpPr txBox="1"/>
            <p:nvPr/>
          </p:nvSpPr>
          <p:spPr>
            <a:xfrm>
              <a:off x="5888205" y="1094932"/>
              <a:ext cx="2266967" cy="423106"/>
            </a:xfrm>
            <a:prstGeom prst="rect">
              <a:avLst/>
            </a:prstGeom>
            <a:noFill/>
          </p:spPr>
          <p:txBody>
            <a:bodyPr wrap="square" rtlCol="0">
              <a:spAutoFit/>
            </a:bodyPr>
            <a:lstStyle/>
            <a:p>
              <a:r>
                <a:rPr lang="en-US" altLang="ja-JP" sz="1400" b="1" strike="sngStrike" dirty="0">
                  <a:solidFill>
                    <a:schemeClr val="bg1"/>
                  </a:solidFill>
                </a:rPr>
                <a:t>r</a:t>
              </a:r>
              <a:r>
                <a:rPr kumimoji="1" lang="en-US" altLang="ja-JP" sz="1400" b="1" strike="sngStrike" dirty="0">
                  <a:solidFill>
                    <a:schemeClr val="bg1"/>
                  </a:solidFill>
                </a:rPr>
                <a:t>esult : Victim-Win</a:t>
              </a:r>
              <a:endParaRPr kumimoji="1" lang="ja-JP" altLang="en-US" sz="1400" b="1" strike="sngStrike" dirty="0">
                <a:solidFill>
                  <a:schemeClr val="bg1"/>
                </a:solidFill>
              </a:endParaRPr>
            </a:p>
          </p:txBody>
        </p:sp>
        <p:sp>
          <p:nvSpPr>
            <p:cNvPr id="35" name="正方形/長方形 34">
              <a:extLst>
                <a:ext uri="{FF2B5EF4-FFF2-40B4-BE49-F238E27FC236}">
                  <a16:creationId xmlns:a16="http://schemas.microsoft.com/office/drawing/2014/main" id="{B69B17D8-8E2B-3877-625C-5D92D6B5F596}"/>
                </a:ext>
              </a:extLst>
            </p:cNvPr>
            <p:cNvSpPr/>
            <p:nvPr/>
          </p:nvSpPr>
          <p:spPr>
            <a:xfrm>
              <a:off x="2840383" y="3117904"/>
              <a:ext cx="8744479" cy="171204"/>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0" name="グラフィックス 39">
            <a:extLst>
              <a:ext uri="{FF2B5EF4-FFF2-40B4-BE49-F238E27FC236}">
                <a16:creationId xmlns:a16="http://schemas.microsoft.com/office/drawing/2014/main" id="{78954FDE-61C1-FD23-EE6E-0A4E8E84866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56231" y="4957830"/>
            <a:ext cx="1212225" cy="1212225"/>
          </a:xfrm>
          <a:prstGeom prst="rect">
            <a:avLst/>
          </a:prstGeom>
        </p:spPr>
      </p:pic>
      <p:sp>
        <p:nvSpPr>
          <p:cNvPr id="41" name="テキスト ボックス 40">
            <a:extLst>
              <a:ext uri="{FF2B5EF4-FFF2-40B4-BE49-F238E27FC236}">
                <a16:creationId xmlns:a16="http://schemas.microsoft.com/office/drawing/2014/main" id="{D7AF6EE8-A3DE-200E-68EF-2C91A579232D}"/>
              </a:ext>
            </a:extLst>
          </p:cNvPr>
          <p:cNvSpPr txBox="1"/>
          <p:nvPr/>
        </p:nvSpPr>
        <p:spPr>
          <a:xfrm>
            <a:off x="7130236" y="4296307"/>
            <a:ext cx="1543967" cy="307777"/>
          </a:xfrm>
          <a:prstGeom prst="rect">
            <a:avLst/>
          </a:prstGeom>
          <a:noFill/>
        </p:spPr>
        <p:txBody>
          <a:bodyPr wrap="square" rtlCol="0">
            <a:spAutoFit/>
          </a:bodyPr>
          <a:lstStyle/>
          <a:p>
            <a:r>
              <a:rPr kumimoji="1" lang="en-US" altLang="ja-JP" sz="1400" b="1" dirty="0">
                <a:solidFill>
                  <a:schemeClr val="bg1"/>
                </a:solidFill>
              </a:rPr>
              <a:t>IDS/IPS/NGFW</a:t>
            </a:r>
            <a:endParaRPr kumimoji="1" lang="ja-JP" altLang="en-US" sz="1400" b="1" dirty="0">
              <a:solidFill>
                <a:schemeClr val="bg1"/>
              </a:solidFill>
            </a:endParaRPr>
          </a:p>
        </p:txBody>
      </p:sp>
      <p:sp>
        <p:nvSpPr>
          <p:cNvPr id="42" name="テキスト ボックス 41">
            <a:extLst>
              <a:ext uri="{FF2B5EF4-FFF2-40B4-BE49-F238E27FC236}">
                <a16:creationId xmlns:a16="http://schemas.microsoft.com/office/drawing/2014/main" id="{E47DD0AC-1C8E-4950-3767-CC2B1C17862C}"/>
              </a:ext>
            </a:extLst>
          </p:cNvPr>
          <p:cNvSpPr txBox="1"/>
          <p:nvPr/>
        </p:nvSpPr>
        <p:spPr>
          <a:xfrm>
            <a:off x="4956182" y="4315658"/>
            <a:ext cx="1018884" cy="307777"/>
          </a:xfrm>
          <a:prstGeom prst="rect">
            <a:avLst/>
          </a:prstGeom>
          <a:noFill/>
        </p:spPr>
        <p:txBody>
          <a:bodyPr wrap="square" rtlCol="0">
            <a:spAutoFit/>
          </a:bodyPr>
          <a:lstStyle/>
          <a:p>
            <a:r>
              <a:rPr lang="en-US" altLang="ja-JP" sz="1400" b="1" dirty="0">
                <a:solidFill>
                  <a:schemeClr val="bg1"/>
                </a:solidFill>
              </a:rPr>
              <a:t>EPP/EDR</a:t>
            </a:r>
            <a:endParaRPr kumimoji="1" lang="ja-JP" altLang="en-US" sz="1400" b="1" dirty="0">
              <a:solidFill>
                <a:schemeClr val="bg1"/>
              </a:solidFill>
            </a:endParaRPr>
          </a:p>
        </p:txBody>
      </p:sp>
      <p:sp>
        <p:nvSpPr>
          <p:cNvPr id="46" name="テキスト ボックス 45">
            <a:extLst>
              <a:ext uri="{FF2B5EF4-FFF2-40B4-BE49-F238E27FC236}">
                <a16:creationId xmlns:a16="http://schemas.microsoft.com/office/drawing/2014/main" id="{D8DACC1E-44A0-F5C8-2CEC-F55F50649D6B}"/>
              </a:ext>
            </a:extLst>
          </p:cNvPr>
          <p:cNvSpPr txBox="1"/>
          <p:nvPr/>
        </p:nvSpPr>
        <p:spPr>
          <a:xfrm>
            <a:off x="2042247" y="1753865"/>
            <a:ext cx="7227957" cy="2462213"/>
          </a:xfrm>
          <a:prstGeom prst="rect">
            <a:avLst/>
          </a:prstGeom>
          <a:noFill/>
        </p:spPr>
        <p:txBody>
          <a:bodyPr wrap="square" rtlCol="0">
            <a:spAutoFit/>
          </a:bodyPr>
          <a:lstStyle/>
          <a:p>
            <a:r>
              <a:rPr lang="ja-JP" altLang="en-US" sz="1400" dirty="0">
                <a:solidFill>
                  <a:schemeClr val="bg1"/>
                </a:solidFill>
              </a:rPr>
              <a:t>端末に関する防御機能　プログラムの動作、データから検知</a:t>
            </a:r>
            <a:endParaRPr lang="en-US" altLang="ja-JP" sz="1400" dirty="0">
              <a:solidFill>
                <a:schemeClr val="bg1"/>
              </a:solidFill>
            </a:endParaRPr>
          </a:p>
          <a:p>
            <a:r>
              <a:rPr lang="ja-JP" altLang="en-US" sz="1400" dirty="0">
                <a:solidFill>
                  <a:schemeClr val="bg1"/>
                </a:solidFill>
              </a:rPr>
              <a:t>・</a:t>
            </a:r>
            <a:r>
              <a:rPr lang="en-US" altLang="ja-JP" sz="1400" dirty="0">
                <a:solidFill>
                  <a:schemeClr val="bg1"/>
                </a:solidFill>
              </a:rPr>
              <a:t>EPP(Endpoint Protection Platform)</a:t>
            </a:r>
          </a:p>
          <a:p>
            <a:r>
              <a:rPr kumimoji="1" lang="ja-JP" altLang="en-US" sz="1400" dirty="0">
                <a:solidFill>
                  <a:schemeClr val="bg1"/>
                </a:solidFill>
              </a:rPr>
              <a:t>・</a:t>
            </a:r>
            <a:r>
              <a:rPr kumimoji="1" lang="en-US" altLang="ja-JP" sz="1400" dirty="0">
                <a:solidFill>
                  <a:schemeClr val="bg1"/>
                </a:solidFill>
              </a:rPr>
              <a:t>EDR(Endpoint Detection and Response)</a:t>
            </a:r>
          </a:p>
          <a:p>
            <a:endParaRPr lang="en-US" altLang="ja-JP" sz="1400" dirty="0">
              <a:solidFill>
                <a:schemeClr val="bg1"/>
              </a:solidFill>
            </a:endParaRPr>
          </a:p>
          <a:p>
            <a:r>
              <a:rPr lang="ja-JP" altLang="en-US" sz="1400" dirty="0">
                <a:solidFill>
                  <a:schemeClr val="bg1"/>
                </a:solidFill>
              </a:rPr>
              <a:t>ネットワークに対する防御機能　通信内容や通信頻度などから検知</a:t>
            </a:r>
            <a:endParaRPr lang="en-US" altLang="ja-JP" sz="1400" dirty="0">
              <a:solidFill>
                <a:schemeClr val="bg1"/>
              </a:solidFill>
            </a:endParaRPr>
          </a:p>
          <a:p>
            <a:r>
              <a:rPr kumimoji="1" lang="ja-JP" altLang="en-US" sz="1400" dirty="0">
                <a:solidFill>
                  <a:schemeClr val="bg1"/>
                </a:solidFill>
              </a:rPr>
              <a:t>・</a:t>
            </a:r>
            <a:r>
              <a:rPr kumimoji="1" lang="en-US" altLang="ja-JP" sz="1400" dirty="0">
                <a:solidFill>
                  <a:schemeClr val="bg1"/>
                </a:solidFill>
              </a:rPr>
              <a:t>IPS (Intrusion Prevention System)</a:t>
            </a:r>
          </a:p>
          <a:p>
            <a:r>
              <a:rPr lang="ja-JP" altLang="en-US" sz="1400" dirty="0">
                <a:solidFill>
                  <a:schemeClr val="bg1"/>
                </a:solidFill>
              </a:rPr>
              <a:t>・</a:t>
            </a:r>
            <a:r>
              <a:rPr lang="en-US" altLang="ja-JP" sz="1400" dirty="0">
                <a:solidFill>
                  <a:schemeClr val="bg1"/>
                </a:solidFill>
              </a:rPr>
              <a:t>IDS (Intrusion Protection System)</a:t>
            </a:r>
          </a:p>
          <a:p>
            <a:r>
              <a:rPr kumimoji="1" lang="ja-JP" altLang="en-US" sz="1400" dirty="0">
                <a:solidFill>
                  <a:schemeClr val="bg1"/>
                </a:solidFill>
              </a:rPr>
              <a:t>・</a:t>
            </a:r>
            <a:r>
              <a:rPr kumimoji="1" lang="en-US" altLang="ja-JP" sz="1400" dirty="0">
                <a:solidFill>
                  <a:schemeClr val="bg1"/>
                </a:solidFill>
              </a:rPr>
              <a:t>NGFW (New Generation </a:t>
            </a:r>
            <a:r>
              <a:rPr kumimoji="1" lang="en-US" altLang="ja-JP" sz="1400" dirty="0" err="1">
                <a:solidFill>
                  <a:schemeClr val="bg1"/>
                </a:solidFill>
              </a:rPr>
              <a:t>FireWall</a:t>
            </a:r>
            <a:r>
              <a:rPr kumimoji="1" lang="en-US" altLang="ja-JP" sz="1400" dirty="0">
                <a:solidFill>
                  <a:schemeClr val="bg1"/>
                </a:solidFill>
              </a:rPr>
              <a:t>)</a:t>
            </a:r>
          </a:p>
          <a:p>
            <a:endParaRPr kumimoji="1" lang="en-US" altLang="ja-JP" sz="1400" dirty="0">
              <a:solidFill>
                <a:schemeClr val="bg1"/>
              </a:solidFill>
            </a:endParaRPr>
          </a:p>
          <a:p>
            <a:r>
              <a:rPr lang="ja-JP" altLang="en-US" sz="1400" dirty="0">
                <a:solidFill>
                  <a:schemeClr val="bg1"/>
                </a:solidFill>
              </a:rPr>
              <a:t>防御機能を回避し、対象端末への侵害を成功させるためには</a:t>
            </a:r>
            <a:r>
              <a:rPr lang="ja-JP" altLang="en-US" sz="1400" b="1" dirty="0">
                <a:solidFill>
                  <a:srgbClr val="FFFF00"/>
                </a:solidFill>
              </a:rPr>
              <a:t>検知回避</a:t>
            </a:r>
            <a:r>
              <a:rPr lang="ja-JP" altLang="en-US" sz="1400" dirty="0">
                <a:solidFill>
                  <a:schemeClr val="bg1"/>
                </a:solidFill>
              </a:rPr>
              <a:t>が必須になる。</a:t>
            </a:r>
            <a:endParaRPr kumimoji="1" lang="en-US" altLang="ja-JP" sz="1400" dirty="0">
              <a:solidFill>
                <a:schemeClr val="bg1"/>
              </a:solidFill>
            </a:endParaRPr>
          </a:p>
          <a:p>
            <a:endParaRPr kumimoji="1" lang="ja-JP" altLang="en-US" sz="1400" dirty="0">
              <a:solidFill>
                <a:schemeClr val="bg1"/>
              </a:solidFill>
            </a:endParaRPr>
          </a:p>
        </p:txBody>
      </p:sp>
      <p:sp>
        <p:nvSpPr>
          <p:cNvPr id="3" name="正方形/長方形 2">
            <a:extLst>
              <a:ext uri="{FF2B5EF4-FFF2-40B4-BE49-F238E27FC236}">
                <a16:creationId xmlns:a16="http://schemas.microsoft.com/office/drawing/2014/main" id="{017FA6AE-3C27-A2A6-24A9-BD728197BB77}"/>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C25C41E0-B8EC-3C3C-9BFA-A43F0A144B76}"/>
              </a:ext>
            </a:extLst>
          </p:cNvPr>
          <p:cNvSpPr/>
          <p:nvPr/>
        </p:nvSpPr>
        <p:spPr>
          <a:xfrm>
            <a:off x="6" y="142436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625CB95C-67A5-ACE2-5F08-B2E2E6BAD705}"/>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DBF5D905-418B-BB9E-60B3-F5EC8B99B848}"/>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5E0F2461-59A2-A710-D5AC-DC4D2AD065CD}"/>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8114D4CD-DF99-24F4-80FB-27B611B224D0}"/>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2CD31657-9FDD-9B4C-DB4F-C60EF7468121}"/>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43457761-3479-991D-E48E-D428F7D87075}"/>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5E42E381-8037-1F50-242A-218AF78EFE87}"/>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12" name="直線コネクタ 11">
            <a:extLst>
              <a:ext uri="{FF2B5EF4-FFF2-40B4-BE49-F238E27FC236}">
                <a16:creationId xmlns:a16="http://schemas.microsoft.com/office/drawing/2014/main" id="{827F6E72-2D66-C2E7-A244-1D6697F92ED1}"/>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BA130183-060F-542A-DD6A-19C5E4591E3B}"/>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CDEEC3BA-C17B-0BC8-9E92-6397A86E64A0}"/>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65662F62-1ABD-EBD1-DE81-7DACE266AAF6}"/>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BE2AFC88-CCE6-37F9-AB1D-332DFF0F426D}"/>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0870EC28-C4BF-B0F8-AD60-AF8B7D71D0D5}"/>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841E5405-4BB9-89EA-08AC-934BD013CF8B}"/>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9F16EDEE-8080-4B75-B862-1110E86E8560}"/>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52C969C5-F953-B536-5E69-E52735BF67D1}"/>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38AD09F2-ACCD-224A-3D78-70B3C8FAC66A}"/>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C97A822F-7352-1DD3-56A2-C9561D7008D6}"/>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887EC068-C81D-CA13-2982-7CDF3C3E55DE}"/>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532064AD-0936-A2B7-9F09-1D6F52AFDA1F}"/>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36" name="正方形/長方形 35">
            <a:extLst>
              <a:ext uri="{FF2B5EF4-FFF2-40B4-BE49-F238E27FC236}">
                <a16:creationId xmlns:a16="http://schemas.microsoft.com/office/drawing/2014/main" id="{73E69656-8E6B-14A8-4BF5-EB7E91EB3CDC}"/>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7138A6CE-5DD7-2FD0-455D-CF1EA0CEBCE0}"/>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DA5B7E7D-35A1-2938-511E-8FCCFD105200}"/>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A53B5E7D-598B-28D3-0F53-37CAEF21B3EE}"/>
              </a:ext>
            </a:extLst>
          </p:cNvPr>
          <p:cNvSpPr txBox="1"/>
          <p:nvPr/>
        </p:nvSpPr>
        <p:spPr>
          <a:xfrm>
            <a:off x="2016087" y="584354"/>
            <a:ext cx="10844980" cy="523220"/>
          </a:xfrm>
          <a:prstGeom prst="rect">
            <a:avLst/>
          </a:prstGeom>
          <a:noFill/>
        </p:spPr>
        <p:txBody>
          <a:bodyPr wrap="square">
            <a:spAutoFit/>
          </a:bodyPr>
          <a:lstStyle/>
          <a:p>
            <a:r>
              <a:rPr lang="ja-JP" altLang="en-US" sz="2800" b="1" dirty="0">
                <a:solidFill>
                  <a:schemeClr val="bg1"/>
                </a:solidFill>
              </a:rPr>
              <a:t>概要</a:t>
            </a:r>
          </a:p>
        </p:txBody>
      </p:sp>
      <p:sp>
        <p:nvSpPr>
          <p:cNvPr id="45" name="テキスト ボックス 44">
            <a:extLst>
              <a:ext uri="{FF2B5EF4-FFF2-40B4-BE49-F238E27FC236}">
                <a16:creationId xmlns:a16="http://schemas.microsoft.com/office/drawing/2014/main" id="{A5B35D2D-1902-FE93-CABE-BBE6CDAE093D}"/>
              </a:ext>
            </a:extLst>
          </p:cNvPr>
          <p:cNvSpPr txBox="1"/>
          <p:nvPr/>
        </p:nvSpPr>
        <p:spPr>
          <a:xfrm>
            <a:off x="2016087" y="1277551"/>
            <a:ext cx="10844980" cy="400110"/>
          </a:xfrm>
          <a:prstGeom prst="rect">
            <a:avLst/>
          </a:prstGeom>
          <a:noFill/>
        </p:spPr>
        <p:txBody>
          <a:bodyPr wrap="square">
            <a:spAutoFit/>
          </a:bodyPr>
          <a:lstStyle/>
          <a:p>
            <a:r>
              <a:rPr kumimoji="1" lang="ja-JP" altLang="en-US" sz="2000" b="1" dirty="0">
                <a:solidFill>
                  <a:schemeClr val="bg1"/>
                </a:solidFill>
              </a:rPr>
              <a:t>この通信は、</a:t>
            </a:r>
            <a:r>
              <a:rPr kumimoji="1" lang="en-US" altLang="ja-JP" sz="2000" b="1" dirty="0">
                <a:solidFill>
                  <a:schemeClr val="bg1"/>
                </a:solidFill>
              </a:rPr>
              <a:t>2</a:t>
            </a:r>
            <a:r>
              <a:rPr kumimoji="1" lang="ja-JP" altLang="en-US" sz="2000" b="1" dirty="0">
                <a:solidFill>
                  <a:schemeClr val="bg1"/>
                </a:solidFill>
              </a:rPr>
              <a:t>種類の防御機能と相対することになる。</a:t>
            </a:r>
          </a:p>
        </p:txBody>
      </p:sp>
      <p:pic>
        <p:nvPicPr>
          <p:cNvPr id="44" name="グラフィックス 43">
            <a:extLst>
              <a:ext uri="{FF2B5EF4-FFF2-40B4-BE49-F238E27FC236}">
                <a16:creationId xmlns:a16="http://schemas.microsoft.com/office/drawing/2014/main" id="{A39D079C-E4AF-9975-A998-55B6DD12874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86366" y="4698778"/>
            <a:ext cx="896413" cy="896413"/>
          </a:xfrm>
          <a:prstGeom prst="rect">
            <a:avLst/>
          </a:prstGeom>
        </p:spPr>
      </p:pic>
      <p:pic>
        <p:nvPicPr>
          <p:cNvPr id="52" name="図 51" descr="アイコン&#10;&#10;自動的に生成された説明">
            <a:extLst>
              <a:ext uri="{FF2B5EF4-FFF2-40B4-BE49-F238E27FC236}">
                <a16:creationId xmlns:a16="http://schemas.microsoft.com/office/drawing/2014/main" id="{E53FF1BA-C744-B5EB-CD77-E3068606A7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01064" y="5070016"/>
            <a:ext cx="1238095" cy="1085714"/>
          </a:xfrm>
          <a:prstGeom prst="rect">
            <a:avLst/>
          </a:prstGeom>
        </p:spPr>
      </p:pic>
      <p:pic>
        <p:nvPicPr>
          <p:cNvPr id="53" name="図 52" descr="アイコン&#10;&#10;自動的に生成された説明">
            <a:extLst>
              <a:ext uri="{FF2B5EF4-FFF2-40B4-BE49-F238E27FC236}">
                <a16:creationId xmlns:a16="http://schemas.microsoft.com/office/drawing/2014/main" id="{AB757317-7502-2293-E537-BF8ED19638F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65108" y="5070016"/>
            <a:ext cx="1238095" cy="1085714"/>
          </a:xfrm>
          <a:prstGeom prst="rect">
            <a:avLst/>
          </a:prstGeom>
        </p:spPr>
      </p:pic>
      <p:sp>
        <p:nvSpPr>
          <p:cNvPr id="50" name="四角形: 角を丸くする 49">
            <a:extLst>
              <a:ext uri="{FF2B5EF4-FFF2-40B4-BE49-F238E27FC236}">
                <a16:creationId xmlns:a16="http://schemas.microsoft.com/office/drawing/2014/main" id="{A6DFDBC2-2FF0-4921-68C4-802E00AA9037}"/>
              </a:ext>
            </a:extLst>
          </p:cNvPr>
          <p:cNvSpPr/>
          <p:nvPr/>
        </p:nvSpPr>
        <p:spPr>
          <a:xfrm>
            <a:off x="4822539" y="5118609"/>
            <a:ext cx="829175" cy="378339"/>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rPr>
              <a:t>Evil.exe</a:t>
            </a:r>
            <a:endParaRPr kumimoji="1" lang="ja-JP" altLang="en-US" sz="1200" dirty="0">
              <a:solidFill>
                <a:schemeClr val="tx1"/>
              </a:solidFill>
            </a:endParaRPr>
          </a:p>
        </p:txBody>
      </p:sp>
    </p:spTree>
    <p:extLst>
      <p:ext uri="{BB962C8B-B14F-4D97-AF65-F5344CB8AC3E}">
        <p14:creationId xmlns:p14="http://schemas.microsoft.com/office/powerpoint/2010/main" val="66169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F6996593-B836-0D8B-9C1B-A30534A5E9F4}"/>
            </a:ext>
          </a:extLst>
        </p:cNvPr>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10B5041B-7B10-76B8-78A6-411EC190D7F0}"/>
              </a:ext>
            </a:extLst>
          </p:cNvPr>
          <p:cNvGrpSpPr/>
          <p:nvPr/>
        </p:nvGrpSpPr>
        <p:grpSpPr>
          <a:xfrm>
            <a:off x="4446064" y="4013835"/>
            <a:ext cx="7227956" cy="2670556"/>
            <a:chOff x="2840383" y="-367907"/>
            <a:chExt cx="8744479" cy="3671254"/>
          </a:xfrm>
        </p:grpSpPr>
        <p:sp>
          <p:nvSpPr>
            <p:cNvPr id="25" name="正方形/長方形 24">
              <a:extLst>
                <a:ext uri="{FF2B5EF4-FFF2-40B4-BE49-F238E27FC236}">
                  <a16:creationId xmlns:a16="http://schemas.microsoft.com/office/drawing/2014/main" id="{F91B4E3F-5706-09DB-82CD-284BCFA282FA}"/>
                </a:ext>
              </a:extLst>
            </p:cNvPr>
            <p:cNvSpPr/>
            <p:nvPr/>
          </p:nvSpPr>
          <p:spPr>
            <a:xfrm>
              <a:off x="2848006" y="-367907"/>
              <a:ext cx="8736856" cy="3671254"/>
            </a:xfrm>
            <a:prstGeom prst="rect">
              <a:avLst/>
            </a:prstGeom>
            <a:solidFill>
              <a:srgbClr val="1C1C1C"/>
            </a:solidFill>
            <a:ln w="3492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6" name="図 25" descr="図形&#10;&#10;自動的に生成された説明">
              <a:extLst>
                <a:ext uri="{FF2B5EF4-FFF2-40B4-BE49-F238E27FC236}">
                  <a16:creationId xmlns:a16="http://schemas.microsoft.com/office/drawing/2014/main" id="{2D21889E-B14D-9625-58E5-D41E06ADF8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0850" y="1082170"/>
              <a:ext cx="1496291" cy="1496291"/>
            </a:xfrm>
            <a:prstGeom prst="rect">
              <a:avLst/>
            </a:prstGeom>
          </p:spPr>
        </p:pic>
        <p:pic>
          <p:nvPicPr>
            <p:cNvPr id="27" name="図 26" descr="図形&#10;&#10;自動的に生成された説明">
              <a:extLst>
                <a:ext uri="{FF2B5EF4-FFF2-40B4-BE49-F238E27FC236}">
                  <a16:creationId xmlns:a16="http://schemas.microsoft.com/office/drawing/2014/main" id="{FD73D9DD-DD0C-5938-6457-397D3F27B7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4842" y="1094932"/>
              <a:ext cx="1496291" cy="1496291"/>
            </a:xfrm>
            <a:prstGeom prst="rect">
              <a:avLst/>
            </a:prstGeom>
          </p:spPr>
        </p:pic>
        <p:cxnSp>
          <p:nvCxnSpPr>
            <p:cNvPr id="28" name="直線矢印コネクタ 27">
              <a:extLst>
                <a:ext uri="{FF2B5EF4-FFF2-40B4-BE49-F238E27FC236}">
                  <a16:creationId xmlns:a16="http://schemas.microsoft.com/office/drawing/2014/main" id="{FB2B66F6-AECC-72CC-5045-499779B8F193}"/>
                </a:ext>
              </a:extLst>
            </p:cNvPr>
            <p:cNvCxnSpPr>
              <a:cxnSpLocks/>
            </p:cNvCxnSpPr>
            <p:nvPr/>
          </p:nvCxnSpPr>
          <p:spPr>
            <a:xfrm>
              <a:off x="4988534" y="1524424"/>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29" name="直線矢印コネクタ 28">
              <a:extLst>
                <a:ext uri="{FF2B5EF4-FFF2-40B4-BE49-F238E27FC236}">
                  <a16:creationId xmlns:a16="http://schemas.microsoft.com/office/drawing/2014/main" id="{060BA6A2-DAC7-47FE-3FE3-8A39743C6A39}"/>
                </a:ext>
              </a:extLst>
            </p:cNvPr>
            <p:cNvCxnSpPr>
              <a:cxnSpLocks/>
            </p:cNvCxnSpPr>
            <p:nvPr/>
          </p:nvCxnSpPr>
          <p:spPr>
            <a:xfrm flipH="1">
              <a:off x="4988534" y="1953915"/>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30" name="テキスト ボックス 29">
              <a:extLst>
                <a:ext uri="{FF2B5EF4-FFF2-40B4-BE49-F238E27FC236}">
                  <a16:creationId xmlns:a16="http://schemas.microsoft.com/office/drawing/2014/main" id="{560FC80A-923D-5FA7-9B83-26020C84A6A8}"/>
                </a:ext>
              </a:extLst>
            </p:cNvPr>
            <p:cNvSpPr txBox="1"/>
            <p:nvPr/>
          </p:nvSpPr>
          <p:spPr>
            <a:xfrm>
              <a:off x="3790585" y="2591223"/>
              <a:ext cx="899605" cy="423106"/>
            </a:xfrm>
            <a:prstGeom prst="rect">
              <a:avLst/>
            </a:prstGeom>
            <a:noFill/>
          </p:spPr>
          <p:txBody>
            <a:bodyPr wrap="square" rtlCol="0">
              <a:spAutoFit/>
            </a:bodyPr>
            <a:lstStyle/>
            <a:p>
              <a:r>
                <a:rPr kumimoji="1" lang="en-US" altLang="ja-JP" sz="1400" b="1" dirty="0">
                  <a:solidFill>
                    <a:schemeClr val="bg1"/>
                  </a:solidFill>
                </a:rPr>
                <a:t>Victim</a:t>
              </a:r>
              <a:endParaRPr kumimoji="1" lang="ja-JP" altLang="en-US" sz="1400" b="1" dirty="0">
                <a:solidFill>
                  <a:schemeClr val="bg1"/>
                </a:solidFill>
              </a:endParaRPr>
            </a:p>
          </p:txBody>
        </p:sp>
        <p:sp>
          <p:nvSpPr>
            <p:cNvPr id="31" name="テキスト ボックス 30">
              <a:extLst>
                <a:ext uri="{FF2B5EF4-FFF2-40B4-BE49-F238E27FC236}">
                  <a16:creationId xmlns:a16="http://schemas.microsoft.com/office/drawing/2014/main" id="{CE6B2F6B-A766-AB30-143F-EF22C75BA0B9}"/>
                </a:ext>
              </a:extLst>
            </p:cNvPr>
            <p:cNvSpPr txBox="1"/>
            <p:nvPr/>
          </p:nvSpPr>
          <p:spPr>
            <a:xfrm>
              <a:off x="9233760" y="2541456"/>
              <a:ext cx="1138453" cy="423106"/>
            </a:xfrm>
            <a:prstGeom prst="rect">
              <a:avLst/>
            </a:prstGeom>
            <a:noFill/>
          </p:spPr>
          <p:txBody>
            <a:bodyPr wrap="square" rtlCol="0">
              <a:spAutoFit/>
            </a:bodyPr>
            <a:lstStyle/>
            <a:p>
              <a:r>
                <a:rPr kumimoji="1" lang="en-US" altLang="ja-JP" sz="1400" b="1" dirty="0">
                  <a:solidFill>
                    <a:schemeClr val="bg1"/>
                  </a:solidFill>
                </a:rPr>
                <a:t>Attacker</a:t>
              </a:r>
              <a:endParaRPr kumimoji="1" lang="ja-JP" altLang="en-US" sz="1400" b="1" dirty="0">
                <a:solidFill>
                  <a:schemeClr val="bg1"/>
                </a:solidFill>
              </a:endParaRPr>
            </a:p>
          </p:txBody>
        </p:sp>
        <p:sp>
          <p:nvSpPr>
            <p:cNvPr id="32" name="テキスト ボックス 31">
              <a:extLst>
                <a:ext uri="{FF2B5EF4-FFF2-40B4-BE49-F238E27FC236}">
                  <a16:creationId xmlns:a16="http://schemas.microsoft.com/office/drawing/2014/main" id="{3DB2FEC8-1218-8D5E-90A8-BE8BAA13EA2E}"/>
                </a:ext>
              </a:extLst>
            </p:cNvPr>
            <p:cNvSpPr txBox="1"/>
            <p:nvPr/>
          </p:nvSpPr>
          <p:spPr>
            <a:xfrm>
              <a:off x="6181554" y="2014074"/>
              <a:ext cx="1680268" cy="423106"/>
            </a:xfrm>
            <a:prstGeom prst="rect">
              <a:avLst/>
            </a:prstGeom>
            <a:noFill/>
          </p:spPr>
          <p:txBody>
            <a:bodyPr wrap="square" rtlCol="0">
              <a:spAutoFit/>
            </a:bodyPr>
            <a:lstStyle/>
            <a:p>
              <a:r>
                <a:rPr lang="en-US" altLang="ja-JP" sz="1400" b="1" strike="sngStrike" dirty="0" err="1">
                  <a:solidFill>
                    <a:schemeClr val="bg1"/>
                  </a:solidFill>
                </a:rPr>
                <a:t>cmd</a:t>
              </a:r>
              <a:r>
                <a:rPr lang="en-US" altLang="ja-JP" sz="1400" b="1" strike="sngStrike" dirty="0">
                  <a:solidFill>
                    <a:schemeClr val="bg1"/>
                  </a:solidFill>
                </a:rPr>
                <a:t>: </a:t>
              </a:r>
              <a:r>
                <a:rPr lang="en-US" altLang="ja-JP" sz="1400" b="1" strike="sngStrike" dirty="0" err="1">
                  <a:solidFill>
                    <a:schemeClr val="bg1"/>
                  </a:solidFill>
                </a:rPr>
                <a:t>whoami</a:t>
              </a:r>
              <a:endParaRPr kumimoji="1" lang="ja-JP" altLang="en-US" sz="1400" b="1" strike="sngStrike" dirty="0">
                <a:solidFill>
                  <a:schemeClr val="bg1"/>
                </a:solidFill>
              </a:endParaRPr>
            </a:p>
          </p:txBody>
        </p:sp>
        <p:sp>
          <p:nvSpPr>
            <p:cNvPr id="33" name="テキスト ボックス 32">
              <a:extLst>
                <a:ext uri="{FF2B5EF4-FFF2-40B4-BE49-F238E27FC236}">
                  <a16:creationId xmlns:a16="http://schemas.microsoft.com/office/drawing/2014/main" id="{9A3D246B-9414-91A1-CACA-1F55ACAF532C}"/>
                </a:ext>
              </a:extLst>
            </p:cNvPr>
            <p:cNvSpPr txBox="1"/>
            <p:nvPr/>
          </p:nvSpPr>
          <p:spPr>
            <a:xfrm>
              <a:off x="5888205" y="1094932"/>
              <a:ext cx="2266967" cy="423106"/>
            </a:xfrm>
            <a:prstGeom prst="rect">
              <a:avLst/>
            </a:prstGeom>
            <a:noFill/>
          </p:spPr>
          <p:txBody>
            <a:bodyPr wrap="square" rtlCol="0">
              <a:spAutoFit/>
            </a:bodyPr>
            <a:lstStyle/>
            <a:p>
              <a:r>
                <a:rPr lang="en-US" altLang="ja-JP" sz="1400" b="1" strike="sngStrike" dirty="0">
                  <a:solidFill>
                    <a:schemeClr val="bg1"/>
                  </a:solidFill>
                </a:rPr>
                <a:t>r</a:t>
              </a:r>
              <a:r>
                <a:rPr kumimoji="1" lang="en-US" altLang="ja-JP" sz="1400" b="1" strike="sngStrike" dirty="0">
                  <a:solidFill>
                    <a:schemeClr val="bg1"/>
                  </a:solidFill>
                </a:rPr>
                <a:t>esult : Victim-Win</a:t>
              </a:r>
              <a:endParaRPr kumimoji="1" lang="ja-JP" altLang="en-US" sz="1400" b="1" strike="sngStrike" dirty="0">
                <a:solidFill>
                  <a:schemeClr val="bg1"/>
                </a:solidFill>
              </a:endParaRPr>
            </a:p>
          </p:txBody>
        </p:sp>
        <p:sp>
          <p:nvSpPr>
            <p:cNvPr id="35" name="正方形/長方形 34">
              <a:extLst>
                <a:ext uri="{FF2B5EF4-FFF2-40B4-BE49-F238E27FC236}">
                  <a16:creationId xmlns:a16="http://schemas.microsoft.com/office/drawing/2014/main" id="{A5488C86-F412-F497-54C4-50CA4E133FA4}"/>
                </a:ext>
              </a:extLst>
            </p:cNvPr>
            <p:cNvSpPr/>
            <p:nvPr/>
          </p:nvSpPr>
          <p:spPr>
            <a:xfrm>
              <a:off x="2840383" y="3117904"/>
              <a:ext cx="8744479" cy="171204"/>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40" name="グラフィックス 39">
            <a:extLst>
              <a:ext uri="{FF2B5EF4-FFF2-40B4-BE49-F238E27FC236}">
                <a16:creationId xmlns:a16="http://schemas.microsoft.com/office/drawing/2014/main" id="{3B515856-1302-E51F-9149-B2DA63A7B0A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56231" y="4957830"/>
            <a:ext cx="1212225" cy="1212225"/>
          </a:xfrm>
          <a:prstGeom prst="rect">
            <a:avLst/>
          </a:prstGeom>
        </p:spPr>
      </p:pic>
      <p:sp>
        <p:nvSpPr>
          <p:cNvPr id="41" name="テキスト ボックス 40">
            <a:extLst>
              <a:ext uri="{FF2B5EF4-FFF2-40B4-BE49-F238E27FC236}">
                <a16:creationId xmlns:a16="http://schemas.microsoft.com/office/drawing/2014/main" id="{0BB4DB41-3394-005E-352F-153F45908AD4}"/>
              </a:ext>
            </a:extLst>
          </p:cNvPr>
          <p:cNvSpPr txBox="1"/>
          <p:nvPr/>
        </p:nvSpPr>
        <p:spPr>
          <a:xfrm>
            <a:off x="7130236" y="4296307"/>
            <a:ext cx="1543967" cy="307777"/>
          </a:xfrm>
          <a:prstGeom prst="rect">
            <a:avLst/>
          </a:prstGeom>
          <a:noFill/>
        </p:spPr>
        <p:txBody>
          <a:bodyPr wrap="square" rtlCol="0">
            <a:spAutoFit/>
          </a:bodyPr>
          <a:lstStyle/>
          <a:p>
            <a:r>
              <a:rPr kumimoji="1" lang="en-US" altLang="ja-JP" sz="1400" b="1" dirty="0">
                <a:solidFill>
                  <a:schemeClr val="bg1"/>
                </a:solidFill>
              </a:rPr>
              <a:t>IDS/IPS/NGFW</a:t>
            </a:r>
            <a:endParaRPr kumimoji="1" lang="ja-JP" altLang="en-US" sz="1400" b="1" dirty="0">
              <a:solidFill>
                <a:schemeClr val="bg1"/>
              </a:solidFill>
            </a:endParaRPr>
          </a:p>
        </p:txBody>
      </p:sp>
      <p:sp>
        <p:nvSpPr>
          <p:cNvPr id="42" name="テキスト ボックス 41">
            <a:extLst>
              <a:ext uri="{FF2B5EF4-FFF2-40B4-BE49-F238E27FC236}">
                <a16:creationId xmlns:a16="http://schemas.microsoft.com/office/drawing/2014/main" id="{AFD62D6F-05F7-CE01-31E8-471849D25F6C}"/>
              </a:ext>
            </a:extLst>
          </p:cNvPr>
          <p:cNvSpPr txBox="1"/>
          <p:nvPr/>
        </p:nvSpPr>
        <p:spPr>
          <a:xfrm>
            <a:off x="4956182" y="4315658"/>
            <a:ext cx="1018884" cy="307777"/>
          </a:xfrm>
          <a:prstGeom prst="rect">
            <a:avLst/>
          </a:prstGeom>
          <a:noFill/>
        </p:spPr>
        <p:txBody>
          <a:bodyPr wrap="square" rtlCol="0">
            <a:spAutoFit/>
          </a:bodyPr>
          <a:lstStyle/>
          <a:p>
            <a:r>
              <a:rPr lang="en-US" altLang="ja-JP" sz="1400" b="1" dirty="0">
                <a:solidFill>
                  <a:schemeClr val="bg1"/>
                </a:solidFill>
              </a:rPr>
              <a:t>EPP/EDR</a:t>
            </a:r>
            <a:endParaRPr kumimoji="1" lang="ja-JP" altLang="en-US" sz="1400" b="1" dirty="0">
              <a:solidFill>
                <a:schemeClr val="bg1"/>
              </a:solidFill>
            </a:endParaRPr>
          </a:p>
        </p:txBody>
      </p:sp>
      <p:sp>
        <p:nvSpPr>
          <p:cNvPr id="46" name="テキスト ボックス 45">
            <a:extLst>
              <a:ext uri="{FF2B5EF4-FFF2-40B4-BE49-F238E27FC236}">
                <a16:creationId xmlns:a16="http://schemas.microsoft.com/office/drawing/2014/main" id="{BF1086A4-9E0B-01D1-C826-D3F967CD64DC}"/>
              </a:ext>
            </a:extLst>
          </p:cNvPr>
          <p:cNvSpPr txBox="1"/>
          <p:nvPr/>
        </p:nvSpPr>
        <p:spPr>
          <a:xfrm>
            <a:off x="2042247" y="1753865"/>
            <a:ext cx="7227957" cy="2462213"/>
          </a:xfrm>
          <a:prstGeom prst="rect">
            <a:avLst/>
          </a:prstGeom>
          <a:noFill/>
        </p:spPr>
        <p:txBody>
          <a:bodyPr wrap="square" rtlCol="0">
            <a:spAutoFit/>
          </a:bodyPr>
          <a:lstStyle/>
          <a:p>
            <a:r>
              <a:rPr lang="ja-JP" altLang="en-US" sz="1400" dirty="0">
                <a:solidFill>
                  <a:schemeClr val="bg1"/>
                </a:solidFill>
              </a:rPr>
              <a:t>端末に関する防御機能　プログラムの動作、データから検知</a:t>
            </a:r>
            <a:endParaRPr lang="en-US" altLang="ja-JP" sz="1400" dirty="0">
              <a:solidFill>
                <a:schemeClr val="bg1"/>
              </a:solidFill>
            </a:endParaRPr>
          </a:p>
          <a:p>
            <a:r>
              <a:rPr lang="ja-JP" altLang="en-US" sz="1400" dirty="0">
                <a:solidFill>
                  <a:schemeClr val="bg1"/>
                </a:solidFill>
              </a:rPr>
              <a:t>・</a:t>
            </a:r>
            <a:r>
              <a:rPr lang="en-US" altLang="ja-JP" sz="1400" dirty="0">
                <a:solidFill>
                  <a:schemeClr val="bg1"/>
                </a:solidFill>
              </a:rPr>
              <a:t>EPP(Endpoint Protection Platform)</a:t>
            </a:r>
          </a:p>
          <a:p>
            <a:r>
              <a:rPr kumimoji="1" lang="ja-JP" altLang="en-US" sz="1400" dirty="0">
                <a:solidFill>
                  <a:schemeClr val="bg1"/>
                </a:solidFill>
              </a:rPr>
              <a:t>・</a:t>
            </a:r>
            <a:r>
              <a:rPr kumimoji="1" lang="en-US" altLang="ja-JP" sz="1400" dirty="0">
                <a:solidFill>
                  <a:schemeClr val="bg1"/>
                </a:solidFill>
              </a:rPr>
              <a:t>EDR(Endpoint Detection and Response)</a:t>
            </a:r>
          </a:p>
          <a:p>
            <a:endParaRPr lang="en-US" altLang="ja-JP" sz="1400" dirty="0">
              <a:solidFill>
                <a:schemeClr val="bg1"/>
              </a:solidFill>
            </a:endParaRPr>
          </a:p>
          <a:p>
            <a:r>
              <a:rPr lang="ja-JP" altLang="en-US" sz="1400" dirty="0">
                <a:solidFill>
                  <a:schemeClr val="bg1"/>
                </a:solidFill>
              </a:rPr>
              <a:t>ネットワークに対する防御機能　通信内容や通信頻度などから検知</a:t>
            </a:r>
            <a:endParaRPr lang="en-US" altLang="ja-JP" sz="1400" dirty="0">
              <a:solidFill>
                <a:schemeClr val="bg1"/>
              </a:solidFill>
            </a:endParaRPr>
          </a:p>
          <a:p>
            <a:r>
              <a:rPr kumimoji="1" lang="ja-JP" altLang="en-US" sz="1400" dirty="0">
                <a:solidFill>
                  <a:schemeClr val="bg1"/>
                </a:solidFill>
              </a:rPr>
              <a:t>・</a:t>
            </a:r>
            <a:r>
              <a:rPr kumimoji="1" lang="en-US" altLang="ja-JP" sz="1400" dirty="0">
                <a:solidFill>
                  <a:schemeClr val="bg1"/>
                </a:solidFill>
              </a:rPr>
              <a:t>IPS (Intrusion Prevention System)</a:t>
            </a:r>
          </a:p>
          <a:p>
            <a:r>
              <a:rPr lang="ja-JP" altLang="en-US" sz="1400" dirty="0">
                <a:solidFill>
                  <a:schemeClr val="bg1"/>
                </a:solidFill>
              </a:rPr>
              <a:t>・</a:t>
            </a:r>
            <a:r>
              <a:rPr lang="en-US" altLang="ja-JP" sz="1400" dirty="0">
                <a:solidFill>
                  <a:schemeClr val="bg1"/>
                </a:solidFill>
              </a:rPr>
              <a:t>IDS (Intrusion Protection System)</a:t>
            </a:r>
          </a:p>
          <a:p>
            <a:r>
              <a:rPr kumimoji="1" lang="ja-JP" altLang="en-US" sz="1400" dirty="0">
                <a:solidFill>
                  <a:schemeClr val="bg1"/>
                </a:solidFill>
              </a:rPr>
              <a:t>・</a:t>
            </a:r>
            <a:r>
              <a:rPr kumimoji="1" lang="en-US" altLang="ja-JP" sz="1400" dirty="0">
                <a:solidFill>
                  <a:schemeClr val="bg1"/>
                </a:solidFill>
              </a:rPr>
              <a:t>NGFW (New Generation </a:t>
            </a:r>
            <a:r>
              <a:rPr kumimoji="1" lang="en-US" altLang="ja-JP" sz="1400" dirty="0" err="1">
                <a:solidFill>
                  <a:schemeClr val="bg1"/>
                </a:solidFill>
              </a:rPr>
              <a:t>FireWall</a:t>
            </a:r>
            <a:r>
              <a:rPr kumimoji="1" lang="en-US" altLang="ja-JP" sz="1400" dirty="0">
                <a:solidFill>
                  <a:schemeClr val="bg1"/>
                </a:solidFill>
              </a:rPr>
              <a:t>)</a:t>
            </a:r>
          </a:p>
          <a:p>
            <a:endParaRPr kumimoji="1" lang="en-US" altLang="ja-JP" sz="1400" dirty="0">
              <a:solidFill>
                <a:schemeClr val="bg1"/>
              </a:solidFill>
            </a:endParaRPr>
          </a:p>
          <a:p>
            <a:r>
              <a:rPr lang="ja-JP" altLang="en-US" sz="1400" dirty="0">
                <a:solidFill>
                  <a:schemeClr val="bg1"/>
                </a:solidFill>
              </a:rPr>
              <a:t>防御機能を回避し、対象端末への侵害を成功させるためには</a:t>
            </a:r>
            <a:r>
              <a:rPr lang="ja-JP" altLang="en-US" sz="1400" b="1" dirty="0">
                <a:solidFill>
                  <a:srgbClr val="FFFF00"/>
                </a:solidFill>
              </a:rPr>
              <a:t>検知回避</a:t>
            </a:r>
            <a:r>
              <a:rPr lang="ja-JP" altLang="en-US" sz="1400" dirty="0">
                <a:solidFill>
                  <a:schemeClr val="bg1"/>
                </a:solidFill>
              </a:rPr>
              <a:t>が必須になる。</a:t>
            </a:r>
            <a:endParaRPr kumimoji="1" lang="en-US" altLang="ja-JP" sz="1400" dirty="0">
              <a:solidFill>
                <a:schemeClr val="bg1"/>
              </a:solidFill>
            </a:endParaRPr>
          </a:p>
          <a:p>
            <a:endParaRPr kumimoji="1" lang="ja-JP" altLang="en-US" sz="1400" dirty="0">
              <a:solidFill>
                <a:schemeClr val="bg1"/>
              </a:solidFill>
            </a:endParaRPr>
          </a:p>
        </p:txBody>
      </p:sp>
      <p:sp>
        <p:nvSpPr>
          <p:cNvPr id="3" name="正方形/長方形 2">
            <a:extLst>
              <a:ext uri="{FF2B5EF4-FFF2-40B4-BE49-F238E27FC236}">
                <a16:creationId xmlns:a16="http://schemas.microsoft.com/office/drawing/2014/main" id="{FE24F628-663F-B96E-E3CE-20D7CE26FB6A}"/>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568808D8-A064-3592-0DD2-E36FA8EC5057}"/>
              </a:ext>
            </a:extLst>
          </p:cNvPr>
          <p:cNvSpPr/>
          <p:nvPr/>
        </p:nvSpPr>
        <p:spPr>
          <a:xfrm>
            <a:off x="6" y="142436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1BCB770A-BAAD-9BFA-0141-90850321F334}"/>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BAA1794E-1C17-B052-F0C5-FCA0EA81ADF3}"/>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5342A80B-FA7E-9336-7B46-033A4D431481}"/>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1D187138-E85B-98AE-DAA7-8ACD77FF0C3F}"/>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686373E0-13D6-3E38-8039-202EAD6154A0}"/>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C15EDEF5-4189-4A1F-58BF-3DFD3FA1F038}"/>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2552F7E7-64E1-237B-2221-BA59663B6AFD}"/>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cxnSp>
        <p:nvCxnSpPr>
          <p:cNvPr id="12" name="直線コネクタ 11">
            <a:extLst>
              <a:ext uri="{FF2B5EF4-FFF2-40B4-BE49-F238E27FC236}">
                <a16:creationId xmlns:a16="http://schemas.microsoft.com/office/drawing/2014/main" id="{B48E6BD1-36F5-52E3-0FAE-58FCC9D8D501}"/>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1BBB95ED-7E9E-02C0-9D61-63B65E094868}"/>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2F049387-7968-C48B-020F-A899DC78B03A}"/>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42D9CD26-6A5D-AAD2-E3E8-C2EC957C781D}"/>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1C30B26E-4292-C730-B31A-1A97488C1EDC}"/>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3D6CB86F-935C-0D19-9AFD-A2FB095A60CA}"/>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72C49FDD-38EA-8430-BD18-D1EF3CF189F3}"/>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27AFC2FD-FAA1-EB4D-9611-3F9553CA5674}"/>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E65EE4D9-5B22-28AA-BAE5-7DF01EBCB824}"/>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DF3C82DA-5647-F076-6175-DFECB6882944}"/>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8EE1E362-BF5B-5FBC-0D3B-FC0F93397DF2}"/>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FF5D157A-3548-1B15-3309-F0B5772227B5}"/>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B8B09901-5120-56A1-844D-F965FB5F2DD6}"/>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B9BBB380-BA05-CE4D-38B8-8355E7E47F12}"/>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4FF96646-768D-901C-9F96-334D32034C62}"/>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CF22F4A1-D072-5858-6432-23997B5C0223}"/>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8F655AE3-C660-F925-2C09-8652E7F4D648}"/>
              </a:ext>
            </a:extLst>
          </p:cNvPr>
          <p:cNvSpPr txBox="1"/>
          <p:nvPr/>
        </p:nvSpPr>
        <p:spPr>
          <a:xfrm>
            <a:off x="2016087" y="584354"/>
            <a:ext cx="10844980" cy="523220"/>
          </a:xfrm>
          <a:prstGeom prst="rect">
            <a:avLst/>
          </a:prstGeom>
          <a:noFill/>
        </p:spPr>
        <p:txBody>
          <a:bodyPr wrap="square">
            <a:spAutoFit/>
          </a:bodyPr>
          <a:lstStyle/>
          <a:p>
            <a:r>
              <a:rPr lang="ja-JP" altLang="en-US" sz="2800" b="1" dirty="0">
                <a:solidFill>
                  <a:schemeClr val="bg1"/>
                </a:solidFill>
              </a:rPr>
              <a:t>概要</a:t>
            </a:r>
          </a:p>
        </p:txBody>
      </p:sp>
      <p:sp>
        <p:nvSpPr>
          <p:cNvPr id="45" name="テキスト ボックス 44">
            <a:extLst>
              <a:ext uri="{FF2B5EF4-FFF2-40B4-BE49-F238E27FC236}">
                <a16:creationId xmlns:a16="http://schemas.microsoft.com/office/drawing/2014/main" id="{129A4FCA-DBF8-C6B4-0740-589D059959B1}"/>
              </a:ext>
            </a:extLst>
          </p:cNvPr>
          <p:cNvSpPr txBox="1"/>
          <p:nvPr/>
        </p:nvSpPr>
        <p:spPr>
          <a:xfrm>
            <a:off x="2016087" y="1277551"/>
            <a:ext cx="10844980" cy="400110"/>
          </a:xfrm>
          <a:prstGeom prst="rect">
            <a:avLst/>
          </a:prstGeom>
          <a:noFill/>
        </p:spPr>
        <p:txBody>
          <a:bodyPr wrap="square">
            <a:spAutoFit/>
          </a:bodyPr>
          <a:lstStyle/>
          <a:p>
            <a:r>
              <a:rPr kumimoji="1" lang="ja-JP" altLang="en-US" sz="2000" b="1" dirty="0">
                <a:solidFill>
                  <a:schemeClr val="bg1"/>
                </a:solidFill>
              </a:rPr>
              <a:t>この通信は、</a:t>
            </a:r>
            <a:r>
              <a:rPr kumimoji="1" lang="en-US" altLang="ja-JP" sz="2000" b="1" dirty="0">
                <a:solidFill>
                  <a:schemeClr val="bg1"/>
                </a:solidFill>
              </a:rPr>
              <a:t>2</a:t>
            </a:r>
            <a:r>
              <a:rPr kumimoji="1" lang="ja-JP" altLang="en-US" sz="2000" b="1" dirty="0">
                <a:solidFill>
                  <a:schemeClr val="bg1"/>
                </a:solidFill>
              </a:rPr>
              <a:t>種類の防御機能と相対することになる。</a:t>
            </a:r>
          </a:p>
        </p:txBody>
      </p:sp>
      <p:sp>
        <p:nvSpPr>
          <p:cNvPr id="2" name="四角形: 角を丸くする 1">
            <a:extLst>
              <a:ext uri="{FF2B5EF4-FFF2-40B4-BE49-F238E27FC236}">
                <a16:creationId xmlns:a16="http://schemas.microsoft.com/office/drawing/2014/main" id="{DD45EC54-AB25-0340-1908-AFCC5B7B805D}"/>
              </a:ext>
            </a:extLst>
          </p:cNvPr>
          <p:cNvSpPr/>
          <p:nvPr/>
        </p:nvSpPr>
        <p:spPr>
          <a:xfrm>
            <a:off x="5645649" y="2877049"/>
            <a:ext cx="6168762" cy="881157"/>
          </a:xfrm>
          <a:prstGeom prst="roundRect">
            <a:avLst/>
          </a:prstGeom>
          <a:solidFill>
            <a:schemeClr val="bg1"/>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rgbClr val="FF0000"/>
                </a:solidFill>
                <a:latin typeface="BIZ UDゴシック" panose="020B0400000000000000" pitchFamily="49" charset="-128"/>
                <a:ea typeface="BIZ UDゴシック" panose="020B0400000000000000" pitchFamily="49" charset="-128"/>
              </a:rPr>
              <a:t>今回の目的：ネットワークに対する防御機能を回避</a:t>
            </a:r>
            <a:endParaRPr kumimoji="1" lang="ja-JP" altLang="en-US" sz="1600" dirty="0">
              <a:solidFill>
                <a:srgbClr val="FF0000"/>
              </a:solidFill>
              <a:latin typeface="BIZ UDゴシック" panose="020B0400000000000000" pitchFamily="49" charset="-128"/>
              <a:ea typeface="BIZ UDゴシック" panose="020B0400000000000000" pitchFamily="49" charset="-128"/>
            </a:endParaRPr>
          </a:p>
        </p:txBody>
      </p:sp>
      <p:sp>
        <p:nvSpPr>
          <p:cNvPr id="47" name="楕円 46">
            <a:extLst>
              <a:ext uri="{FF2B5EF4-FFF2-40B4-BE49-F238E27FC236}">
                <a16:creationId xmlns:a16="http://schemas.microsoft.com/office/drawing/2014/main" id="{DE23014F-8052-6CC9-3370-73026066A7F0}"/>
              </a:ext>
            </a:extLst>
          </p:cNvPr>
          <p:cNvSpPr/>
          <p:nvPr/>
        </p:nvSpPr>
        <p:spPr>
          <a:xfrm>
            <a:off x="6663962" y="4090747"/>
            <a:ext cx="2381250" cy="2347204"/>
          </a:xfrm>
          <a:prstGeom prst="ellipse">
            <a:avLst/>
          </a:prstGeom>
          <a:noFill/>
          <a:ln w="444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4" name="グラフィックス 43">
            <a:extLst>
              <a:ext uri="{FF2B5EF4-FFF2-40B4-BE49-F238E27FC236}">
                <a16:creationId xmlns:a16="http://schemas.microsoft.com/office/drawing/2014/main" id="{CEC74CE4-B94A-22A0-9A6A-858CB37AB0D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86366" y="4698778"/>
            <a:ext cx="896413" cy="896413"/>
          </a:xfrm>
          <a:prstGeom prst="rect">
            <a:avLst/>
          </a:prstGeom>
        </p:spPr>
      </p:pic>
      <p:pic>
        <p:nvPicPr>
          <p:cNvPr id="50" name="図 49" descr="アイコン&#10;&#10;自動的に生成された説明">
            <a:extLst>
              <a:ext uri="{FF2B5EF4-FFF2-40B4-BE49-F238E27FC236}">
                <a16:creationId xmlns:a16="http://schemas.microsoft.com/office/drawing/2014/main" id="{CF7ABDF0-B282-1FEA-00CB-1255250B215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555993" y="5080661"/>
            <a:ext cx="1238095" cy="1085714"/>
          </a:xfrm>
          <a:prstGeom prst="rect">
            <a:avLst/>
          </a:prstGeom>
        </p:spPr>
      </p:pic>
      <p:pic>
        <p:nvPicPr>
          <p:cNvPr id="51" name="図 50" descr="アイコン&#10;&#10;自動的に生成された説明">
            <a:extLst>
              <a:ext uri="{FF2B5EF4-FFF2-40B4-BE49-F238E27FC236}">
                <a16:creationId xmlns:a16="http://schemas.microsoft.com/office/drawing/2014/main" id="{2AB02254-7BDB-F8FA-C993-C89282A59D2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38357" y="5127677"/>
            <a:ext cx="1238095" cy="1085714"/>
          </a:xfrm>
          <a:prstGeom prst="rect">
            <a:avLst/>
          </a:prstGeom>
        </p:spPr>
      </p:pic>
      <p:sp>
        <p:nvSpPr>
          <p:cNvPr id="49" name="四角形: 角を丸くする 48">
            <a:extLst>
              <a:ext uri="{FF2B5EF4-FFF2-40B4-BE49-F238E27FC236}">
                <a16:creationId xmlns:a16="http://schemas.microsoft.com/office/drawing/2014/main" id="{6AB03152-3503-3734-A8AA-3053FB542CA8}"/>
              </a:ext>
            </a:extLst>
          </p:cNvPr>
          <p:cNvSpPr/>
          <p:nvPr/>
        </p:nvSpPr>
        <p:spPr>
          <a:xfrm>
            <a:off x="4822539" y="5118609"/>
            <a:ext cx="829175" cy="378339"/>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rPr>
              <a:t>Evil.exe</a:t>
            </a:r>
            <a:endParaRPr kumimoji="1" lang="ja-JP" altLang="en-US" sz="1200" dirty="0">
              <a:solidFill>
                <a:schemeClr val="tx1"/>
              </a:solidFill>
            </a:endParaRPr>
          </a:p>
        </p:txBody>
      </p:sp>
    </p:spTree>
    <p:extLst>
      <p:ext uri="{BB962C8B-B14F-4D97-AF65-F5344CB8AC3E}">
        <p14:creationId xmlns:p14="http://schemas.microsoft.com/office/powerpoint/2010/main" val="1253144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A9785172-327E-34AB-D4D0-4AB7E69FFE04}"/>
            </a:ext>
          </a:extLst>
        </p:cNvPr>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5A43D369-4C2B-A0B8-BA35-54AA7982EA42}"/>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814DDF83-4EBB-5BB6-9ED1-325F052BADD6}"/>
              </a:ext>
            </a:extLst>
          </p:cNvPr>
          <p:cNvSpPr/>
          <p:nvPr/>
        </p:nvSpPr>
        <p:spPr>
          <a:xfrm>
            <a:off x="6" y="142436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AC607A2D-3E86-256F-9E86-543C36DB3D2E}"/>
              </a:ext>
            </a:extLst>
          </p:cNvPr>
          <p:cNvSpPr/>
          <p:nvPr/>
        </p:nvSpPr>
        <p:spPr>
          <a:xfrm>
            <a:off x="4" y="213654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2" name="正方形/長方形 21">
            <a:extLst>
              <a:ext uri="{FF2B5EF4-FFF2-40B4-BE49-F238E27FC236}">
                <a16:creationId xmlns:a16="http://schemas.microsoft.com/office/drawing/2014/main" id="{384DDD49-0C9D-617B-812B-057053C0CA3A}"/>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71A729DC-12C3-EBD5-246B-5A508F0EDFB4}"/>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A3CDD362-6CB9-CA4D-1412-E140461D455F}"/>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5" name="正方形/長方形 24">
            <a:extLst>
              <a:ext uri="{FF2B5EF4-FFF2-40B4-BE49-F238E27FC236}">
                <a16:creationId xmlns:a16="http://schemas.microsoft.com/office/drawing/2014/main" id="{6A953003-5AEA-E3FD-0EE7-865D48330AD5}"/>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7A002F78-1D8C-8677-3AD2-392049EA55BD}"/>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53F668B3-CBB7-8204-EBC8-84FB423F4C4D}"/>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28" name="直線コネクタ 27">
            <a:extLst>
              <a:ext uri="{FF2B5EF4-FFF2-40B4-BE49-F238E27FC236}">
                <a16:creationId xmlns:a16="http://schemas.microsoft.com/office/drawing/2014/main" id="{24855A94-5E70-9123-897B-B54C8D44A1E4}"/>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9" name="直線コネクタ 28">
            <a:extLst>
              <a:ext uri="{FF2B5EF4-FFF2-40B4-BE49-F238E27FC236}">
                <a16:creationId xmlns:a16="http://schemas.microsoft.com/office/drawing/2014/main" id="{EE2D589E-94F7-EEA3-12E6-21A5C8933CA6}"/>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0" name="直線コネクタ 29">
            <a:extLst>
              <a:ext uri="{FF2B5EF4-FFF2-40B4-BE49-F238E27FC236}">
                <a16:creationId xmlns:a16="http://schemas.microsoft.com/office/drawing/2014/main" id="{71980B23-F08E-8363-8082-689DD8EAC8D1}"/>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直線コネクタ 30">
            <a:extLst>
              <a:ext uri="{FF2B5EF4-FFF2-40B4-BE49-F238E27FC236}">
                <a16:creationId xmlns:a16="http://schemas.microsoft.com/office/drawing/2014/main" id="{53D73FF7-8905-AAEB-E29D-E36C0BA53456}"/>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2" name="直線コネクタ 31">
            <a:extLst>
              <a:ext uri="{FF2B5EF4-FFF2-40B4-BE49-F238E27FC236}">
                <a16:creationId xmlns:a16="http://schemas.microsoft.com/office/drawing/2014/main" id="{DDDE4FEA-3CEA-2355-52F9-426BDFD1BD39}"/>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3" name="直線コネクタ 32">
            <a:extLst>
              <a:ext uri="{FF2B5EF4-FFF2-40B4-BE49-F238E27FC236}">
                <a16:creationId xmlns:a16="http://schemas.microsoft.com/office/drawing/2014/main" id="{88D3F1DE-78C2-F1DB-F735-DB9D8D574EE4}"/>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4" name="直線コネクタ 33">
            <a:extLst>
              <a:ext uri="{FF2B5EF4-FFF2-40B4-BE49-F238E27FC236}">
                <a16:creationId xmlns:a16="http://schemas.microsoft.com/office/drawing/2014/main" id="{1103C964-1452-5DE2-80EC-FF6ED09CCFA0}"/>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35" name="正方形/長方形 34">
            <a:extLst>
              <a:ext uri="{FF2B5EF4-FFF2-40B4-BE49-F238E27FC236}">
                <a16:creationId xmlns:a16="http://schemas.microsoft.com/office/drawing/2014/main" id="{67F5D689-CD08-8D6E-FE85-8D5D7674735D}"/>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EF1E54FD-00FC-EDA4-3258-D67BD1348326}"/>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5BD67420-CB8C-DBA2-DA9D-8C0B02642EAD}"/>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38" name="正方形/長方形 37">
            <a:extLst>
              <a:ext uri="{FF2B5EF4-FFF2-40B4-BE49-F238E27FC236}">
                <a16:creationId xmlns:a16="http://schemas.microsoft.com/office/drawing/2014/main" id="{9C82A8F7-8FE1-3B3F-8D0B-B3D93495B70F}"/>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9884540C-C8FB-40B3-8601-E1D091D67735}"/>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1" name="正方形/長方形 40">
            <a:extLst>
              <a:ext uri="{FF2B5EF4-FFF2-40B4-BE49-F238E27FC236}">
                <a16:creationId xmlns:a16="http://schemas.microsoft.com/office/drawing/2014/main" id="{D90E2096-3BB8-8393-E575-535BCF3579BF}"/>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42" name="正方形/長方形 41">
            <a:extLst>
              <a:ext uri="{FF2B5EF4-FFF2-40B4-BE49-F238E27FC236}">
                <a16:creationId xmlns:a16="http://schemas.microsoft.com/office/drawing/2014/main" id="{216AF032-2449-A995-625B-8813613C4FC4}"/>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3" name="正方形/長方形 42">
            <a:extLst>
              <a:ext uri="{FF2B5EF4-FFF2-40B4-BE49-F238E27FC236}">
                <a16:creationId xmlns:a16="http://schemas.microsoft.com/office/drawing/2014/main" id="{1781A532-DBA9-A351-0038-19FB3CCCFF23}"/>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4" name="正方形/長方形 43">
            <a:extLst>
              <a:ext uri="{FF2B5EF4-FFF2-40B4-BE49-F238E27FC236}">
                <a16:creationId xmlns:a16="http://schemas.microsoft.com/office/drawing/2014/main" id="{2E31402A-6298-38DD-13D3-D3869E2D71E9}"/>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6" name="テキスト ボックス 45">
            <a:extLst>
              <a:ext uri="{FF2B5EF4-FFF2-40B4-BE49-F238E27FC236}">
                <a16:creationId xmlns:a16="http://schemas.microsoft.com/office/drawing/2014/main" id="{C97ECB62-A7CD-76BA-9AA4-D0FA6B8A381E}"/>
              </a:ext>
            </a:extLst>
          </p:cNvPr>
          <p:cNvSpPr txBox="1"/>
          <p:nvPr/>
        </p:nvSpPr>
        <p:spPr>
          <a:xfrm>
            <a:off x="2016087" y="613740"/>
            <a:ext cx="10844980" cy="523220"/>
          </a:xfrm>
          <a:prstGeom prst="rect">
            <a:avLst/>
          </a:prstGeom>
          <a:noFill/>
        </p:spPr>
        <p:txBody>
          <a:bodyPr wrap="square">
            <a:spAutoFit/>
          </a:bodyPr>
          <a:lstStyle/>
          <a:p>
            <a:r>
              <a:rPr lang="ja-JP" altLang="en-US" sz="2800" b="1" dirty="0">
                <a:solidFill>
                  <a:schemeClr val="bg1"/>
                </a:solidFill>
              </a:rPr>
              <a:t>概要</a:t>
            </a:r>
          </a:p>
        </p:txBody>
      </p:sp>
      <p:sp>
        <p:nvSpPr>
          <p:cNvPr id="47" name="テキスト ボックス 46">
            <a:extLst>
              <a:ext uri="{FF2B5EF4-FFF2-40B4-BE49-F238E27FC236}">
                <a16:creationId xmlns:a16="http://schemas.microsoft.com/office/drawing/2014/main" id="{ED25ED3B-9C78-113B-CF72-C178551F9F76}"/>
              </a:ext>
            </a:extLst>
          </p:cNvPr>
          <p:cNvSpPr txBox="1"/>
          <p:nvPr/>
        </p:nvSpPr>
        <p:spPr>
          <a:xfrm>
            <a:off x="2016087" y="1277551"/>
            <a:ext cx="10844980" cy="400110"/>
          </a:xfrm>
          <a:prstGeom prst="rect">
            <a:avLst/>
          </a:prstGeom>
          <a:noFill/>
        </p:spPr>
        <p:txBody>
          <a:bodyPr wrap="square">
            <a:spAutoFit/>
          </a:bodyPr>
          <a:lstStyle/>
          <a:p>
            <a:r>
              <a:rPr kumimoji="1" lang="ja-JP" altLang="en-US" sz="2000" b="1" dirty="0">
                <a:solidFill>
                  <a:schemeClr val="bg1"/>
                </a:solidFill>
              </a:rPr>
              <a:t>今回の検証機器 </a:t>
            </a:r>
            <a:r>
              <a:rPr kumimoji="1" lang="en-US" altLang="ja-JP" sz="2000" b="1" dirty="0" err="1">
                <a:solidFill>
                  <a:schemeClr val="bg1"/>
                </a:solidFill>
              </a:rPr>
              <a:t>PaloAlto</a:t>
            </a:r>
            <a:r>
              <a:rPr kumimoji="1" lang="en-US" altLang="ja-JP" sz="2000" b="1" dirty="0">
                <a:solidFill>
                  <a:schemeClr val="bg1"/>
                </a:solidFill>
              </a:rPr>
              <a:t> PA220 NGFW</a:t>
            </a:r>
            <a:endParaRPr kumimoji="1" lang="ja-JP" altLang="en-US" sz="2000" b="1" dirty="0">
              <a:solidFill>
                <a:schemeClr val="bg1"/>
              </a:solidFill>
            </a:endParaRPr>
          </a:p>
        </p:txBody>
      </p:sp>
      <p:grpSp>
        <p:nvGrpSpPr>
          <p:cNvPr id="74" name="グループ化 73">
            <a:extLst>
              <a:ext uri="{FF2B5EF4-FFF2-40B4-BE49-F238E27FC236}">
                <a16:creationId xmlns:a16="http://schemas.microsoft.com/office/drawing/2014/main" id="{99B0E5AC-4C76-BEBB-E856-0BE274F09ED5}"/>
              </a:ext>
            </a:extLst>
          </p:cNvPr>
          <p:cNvGrpSpPr/>
          <p:nvPr/>
        </p:nvGrpSpPr>
        <p:grpSpPr>
          <a:xfrm>
            <a:off x="2122073" y="4389144"/>
            <a:ext cx="5702824" cy="2249273"/>
            <a:chOff x="4512739" y="3920238"/>
            <a:chExt cx="7227956" cy="2670556"/>
          </a:xfrm>
        </p:grpSpPr>
        <p:grpSp>
          <p:nvGrpSpPr>
            <p:cNvPr id="54" name="グループ化 53">
              <a:extLst>
                <a:ext uri="{FF2B5EF4-FFF2-40B4-BE49-F238E27FC236}">
                  <a16:creationId xmlns:a16="http://schemas.microsoft.com/office/drawing/2014/main" id="{DBEB27A0-EEA2-6A33-5568-603F2F7927F0}"/>
                </a:ext>
              </a:extLst>
            </p:cNvPr>
            <p:cNvGrpSpPr/>
            <p:nvPr/>
          </p:nvGrpSpPr>
          <p:grpSpPr>
            <a:xfrm>
              <a:off x="4512739" y="3920238"/>
              <a:ext cx="7227956" cy="2670556"/>
              <a:chOff x="2840383" y="-367907"/>
              <a:chExt cx="8744479" cy="3671254"/>
            </a:xfrm>
          </p:grpSpPr>
          <p:sp>
            <p:nvSpPr>
              <p:cNvPr id="55" name="正方形/長方形 54">
                <a:extLst>
                  <a:ext uri="{FF2B5EF4-FFF2-40B4-BE49-F238E27FC236}">
                    <a16:creationId xmlns:a16="http://schemas.microsoft.com/office/drawing/2014/main" id="{DF0CF32D-FD9E-DAD9-81F8-8CA7C610BC03}"/>
                  </a:ext>
                </a:extLst>
              </p:cNvPr>
              <p:cNvSpPr/>
              <p:nvPr/>
            </p:nvSpPr>
            <p:spPr>
              <a:xfrm>
                <a:off x="2848006" y="-367907"/>
                <a:ext cx="8736856" cy="3671254"/>
              </a:xfrm>
              <a:prstGeom prst="rect">
                <a:avLst/>
              </a:prstGeom>
              <a:solidFill>
                <a:srgbClr val="1C1C1C"/>
              </a:solidFill>
              <a:ln w="3492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cxnSp>
            <p:nvCxnSpPr>
              <p:cNvPr id="58" name="直線矢印コネクタ 57">
                <a:extLst>
                  <a:ext uri="{FF2B5EF4-FFF2-40B4-BE49-F238E27FC236}">
                    <a16:creationId xmlns:a16="http://schemas.microsoft.com/office/drawing/2014/main" id="{E0992FAE-C87B-6DB5-9A33-FA260D7286A8}"/>
                  </a:ext>
                </a:extLst>
              </p:cNvPr>
              <p:cNvCxnSpPr>
                <a:cxnSpLocks/>
              </p:cNvCxnSpPr>
              <p:nvPr/>
            </p:nvCxnSpPr>
            <p:spPr>
              <a:xfrm>
                <a:off x="4988534" y="1524424"/>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59" name="直線矢印コネクタ 58">
                <a:extLst>
                  <a:ext uri="{FF2B5EF4-FFF2-40B4-BE49-F238E27FC236}">
                    <a16:creationId xmlns:a16="http://schemas.microsoft.com/office/drawing/2014/main" id="{462400EA-BD83-55A4-B1B9-59E93D4E9ACA}"/>
                  </a:ext>
                </a:extLst>
              </p:cNvPr>
              <p:cNvCxnSpPr>
                <a:cxnSpLocks/>
              </p:cNvCxnSpPr>
              <p:nvPr/>
            </p:nvCxnSpPr>
            <p:spPr>
              <a:xfrm flipH="1">
                <a:off x="4988534" y="1953915"/>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60" name="テキスト ボックス 59">
                <a:extLst>
                  <a:ext uri="{FF2B5EF4-FFF2-40B4-BE49-F238E27FC236}">
                    <a16:creationId xmlns:a16="http://schemas.microsoft.com/office/drawing/2014/main" id="{EAEF8EDA-1003-E852-D79A-A5A1F46FE12A}"/>
                  </a:ext>
                </a:extLst>
              </p:cNvPr>
              <p:cNvSpPr txBox="1"/>
              <p:nvPr/>
            </p:nvSpPr>
            <p:spPr>
              <a:xfrm>
                <a:off x="3790584" y="2591223"/>
                <a:ext cx="1022622" cy="414441"/>
              </a:xfrm>
              <a:prstGeom prst="rect">
                <a:avLst/>
              </a:prstGeom>
              <a:noFill/>
            </p:spPr>
            <p:txBody>
              <a:bodyPr wrap="square" rtlCol="0">
                <a:spAutoFit/>
              </a:bodyPr>
              <a:lstStyle/>
              <a:p>
                <a:r>
                  <a:rPr kumimoji="1" lang="en-US" altLang="ja-JP" sz="1050" b="1" dirty="0">
                    <a:solidFill>
                      <a:schemeClr val="bg1"/>
                    </a:solidFill>
                  </a:rPr>
                  <a:t>Victim</a:t>
                </a:r>
                <a:endParaRPr kumimoji="1" lang="ja-JP" altLang="en-US" sz="1050" b="1" dirty="0">
                  <a:solidFill>
                    <a:schemeClr val="bg1"/>
                  </a:solidFill>
                </a:endParaRPr>
              </a:p>
            </p:txBody>
          </p:sp>
          <p:sp>
            <p:nvSpPr>
              <p:cNvPr id="61" name="テキスト ボックス 60">
                <a:extLst>
                  <a:ext uri="{FF2B5EF4-FFF2-40B4-BE49-F238E27FC236}">
                    <a16:creationId xmlns:a16="http://schemas.microsoft.com/office/drawing/2014/main" id="{40489D70-F3C3-2D82-EDA3-4117151A7598}"/>
                  </a:ext>
                </a:extLst>
              </p:cNvPr>
              <p:cNvSpPr txBox="1"/>
              <p:nvPr/>
            </p:nvSpPr>
            <p:spPr>
              <a:xfrm>
                <a:off x="9233760" y="2541456"/>
                <a:ext cx="1138453" cy="414441"/>
              </a:xfrm>
              <a:prstGeom prst="rect">
                <a:avLst/>
              </a:prstGeom>
              <a:noFill/>
            </p:spPr>
            <p:txBody>
              <a:bodyPr wrap="square" rtlCol="0">
                <a:spAutoFit/>
              </a:bodyPr>
              <a:lstStyle/>
              <a:p>
                <a:r>
                  <a:rPr kumimoji="1" lang="en-US" altLang="ja-JP" sz="1050" b="1" dirty="0">
                    <a:solidFill>
                      <a:schemeClr val="bg1"/>
                    </a:solidFill>
                  </a:rPr>
                  <a:t>Attacker</a:t>
                </a:r>
                <a:endParaRPr kumimoji="1" lang="ja-JP" altLang="en-US" sz="1050" b="1" dirty="0">
                  <a:solidFill>
                    <a:schemeClr val="bg1"/>
                  </a:solidFill>
                </a:endParaRPr>
              </a:p>
            </p:txBody>
          </p:sp>
          <p:sp>
            <p:nvSpPr>
              <p:cNvPr id="62" name="テキスト ボックス 61">
                <a:extLst>
                  <a:ext uri="{FF2B5EF4-FFF2-40B4-BE49-F238E27FC236}">
                    <a16:creationId xmlns:a16="http://schemas.microsoft.com/office/drawing/2014/main" id="{0BB649EF-A444-CA31-AAD6-2901A84540E5}"/>
                  </a:ext>
                </a:extLst>
              </p:cNvPr>
              <p:cNvSpPr txBox="1"/>
              <p:nvPr/>
            </p:nvSpPr>
            <p:spPr>
              <a:xfrm>
                <a:off x="6181553" y="2014074"/>
                <a:ext cx="1680268" cy="426999"/>
              </a:xfrm>
              <a:prstGeom prst="rect">
                <a:avLst/>
              </a:prstGeom>
              <a:noFill/>
            </p:spPr>
            <p:txBody>
              <a:bodyPr wrap="square" rtlCol="0">
                <a:spAutoFit/>
              </a:bodyPr>
              <a:lstStyle/>
              <a:p>
                <a:r>
                  <a:rPr lang="en-US" altLang="ja-JP" sz="1050" b="1" strike="sngStrike" dirty="0" err="1">
                    <a:solidFill>
                      <a:schemeClr val="bg1"/>
                    </a:solidFill>
                  </a:rPr>
                  <a:t>cmd</a:t>
                </a:r>
                <a:r>
                  <a:rPr lang="en-US" altLang="ja-JP" sz="1050" b="1" strike="sngStrike" dirty="0">
                    <a:solidFill>
                      <a:schemeClr val="bg1"/>
                    </a:solidFill>
                  </a:rPr>
                  <a:t>: </a:t>
                </a:r>
                <a:r>
                  <a:rPr lang="en-US" altLang="ja-JP" sz="1050" b="1" strike="sngStrike" dirty="0" err="1">
                    <a:solidFill>
                      <a:schemeClr val="bg1"/>
                    </a:solidFill>
                  </a:rPr>
                  <a:t>whoami</a:t>
                </a:r>
                <a:endParaRPr kumimoji="1" lang="ja-JP" altLang="en-US" sz="1050" b="1" strike="sngStrike" dirty="0">
                  <a:solidFill>
                    <a:schemeClr val="bg1"/>
                  </a:solidFill>
                </a:endParaRPr>
              </a:p>
            </p:txBody>
          </p:sp>
          <p:sp>
            <p:nvSpPr>
              <p:cNvPr id="63" name="テキスト ボックス 62">
                <a:extLst>
                  <a:ext uri="{FF2B5EF4-FFF2-40B4-BE49-F238E27FC236}">
                    <a16:creationId xmlns:a16="http://schemas.microsoft.com/office/drawing/2014/main" id="{EB4E02F5-E68E-A4AA-A685-C5E3459D6D87}"/>
                  </a:ext>
                </a:extLst>
              </p:cNvPr>
              <p:cNvSpPr txBox="1"/>
              <p:nvPr/>
            </p:nvSpPr>
            <p:spPr>
              <a:xfrm>
                <a:off x="5888205" y="1094932"/>
                <a:ext cx="2266968" cy="426999"/>
              </a:xfrm>
              <a:prstGeom prst="rect">
                <a:avLst/>
              </a:prstGeom>
              <a:noFill/>
            </p:spPr>
            <p:txBody>
              <a:bodyPr wrap="square" rtlCol="0">
                <a:spAutoFit/>
              </a:bodyPr>
              <a:lstStyle/>
              <a:p>
                <a:r>
                  <a:rPr lang="en-US" altLang="ja-JP" sz="1050" b="1" strike="sngStrike" dirty="0">
                    <a:solidFill>
                      <a:schemeClr val="bg1"/>
                    </a:solidFill>
                  </a:rPr>
                  <a:t>r</a:t>
                </a:r>
                <a:r>
                  <a:rPr kumimoji="1" lang="en-US" altLang="ja-JP" sz="1050" b="1" strike="sngStrike" dirty="0">
                    <a:solidFill>
                      <a:schemeClr val="bg1"/>
                    </a:solidFill>
                  </a:rPr>
                  <a:t>esult : Victim-Win</a:t>
                </a:r>
                <a:endParaRPr kumimoji="1" lang="ja-JP" altLang="en-US" sz="1050" b="1" strike="sngStrike" dirty="0">
                  <a:solidFill>
                    <a:schemeClr val="bg1"/>
                  </a:solidFill>
                </a:endParaRPr>
              </a:p>
            </p:txBody>
          </p:sp>
          <p:sp>
            <p:nvSpPr>
              <p:cNvPr id="65" name="正方形/長方形 64">
                <a:extLst>
                  <a:ext uri="{FF2B5EF4-FFF2-40B4-BE49-F238E27FC236}">
                    <a16:creationId xmlns:a16="http://schemas.microsoft.com/office/drawing/2014/main" id="{3793FCA1-79EF-203D-5184-8F93254804B1}"/>
                  </a:ext>
                </a:extLst>
              </p:cNvPr>
              <p:cNvSpPr/>
              <p:nvPr/>
            </p:nvSpPr>
            <p:spPr>
              <a:xfrm>
                <a:off x="2840383" y="3117904"/>
                <a:ext cx="8744479" cy="171204"/>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pic>
          <p:nvPicPr>
            <p:cNvPr id="66" name="グラフィックス 65">
              <a:extLst>
                <a:ext uri="{FF2B5EF4-FFF2-40B4-BE49-F238E27FC236}">
                  <a16:creationId xmlns:a16="http://schemas.microsoft.com/office/drawing/2014/main" id="{7F885C92-EB62-16BB-8524-5813F52BDD0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22906" y="4864233"/>
              <a:ext cx="1212225" cy="1212225"/>
            </a:xfrm>
            <a:prstGeom prst="rect">
              <a:avLst/>
            </a:prstGeom>
          </p:spPr>
        </p:pic>
        <p:sp>
          <p:nvSpPr>
            <p:cNvPr id="67" name="テキスト ボックス 66">
              <a:extLst>
                <a:ext uri="{FF2B5EF4-FFF2-40B4-BE49-F238E27FC236}">
                  <a16:creationId xmlns:a16="http://schemas.microsoft.com/office/drawing/2014/main" id="{E9DD2D1E-0B33-EA18-D930-8FDD7BDB857D}"/>
                </a:ext>
              </a:extLst>
            </p:cNvPr>
            <p:cNvSpPr txBox="1"/>
            <p:nvPr/>
          </p:nvSpPr>
          <p:spPr>
            <a:xfrm>
              <a:off x="7196911" y="4202710"/>
              <a:ext cx="1543967" cy="301474"/>
            </a:xfrm>
            <a:prstGeom prst="rect">
              <a:avLst/>
            </a:prstGeom>
            <a:noFill/>
          </p:spPr>
          <p:txBody>
            <a:bodyPr wrap="square" rtlCol="0">
              <a:spAutoFit/>
            </a:bodyPr>
            <a:lstStyle/>
            <a:p>
              <a:r>
                <a:rPr kumimoji="1" lang="en-US" altLang="ja-JP" sz="1050" b="1" dirty="0">
                  <a:solidFill>
                    <a:schemeClr val="bg1"/>
                  </a:solidFill>
                </a:rPr>
                <a:t>IDS/IPS/NGFW</a:t>
              </a:r>
              <a:endParaRPr kumimoji="1" lang="ja-JP" altLang="en-US" sz="1050" b="1" dirty="0">
                <a:solidFill>
                  <a:schemeClr val="bg1"/>
                </a:solidFill>
              </a:endParaRPr>
            </a:p>
          </p:txBody>
        </p:sp>
        <p:sp>
          <p:nvSpPr>
            <p:cNvPr id="68" name="テキスト ボックス 67">
              <a:extLst>
                <a:ext uri="{FF2B5EF4-FFF2-40B4-BE49-F238E27FC236}">
                  <a16:creationId xmlns:a16="http://schemas.microsoft.com/office/drawing/2014/main" id="{F399BA7E-0F28-1A7D-31F3-C34ECF21F9BD}"/>
                </a:ext>
              </a:extLst>
            </p:cNvPr>
            <p:cNvSpPr txBox="1"/>
            <p:nvPr/>
          </p:nvSpPr>
          <p:spPr>
            <a:xfrm>
              <a:off x="5022857" y="4222061"/>
              <a:ext cx="1018884" cy="301474"/>
            </a:xfrm>
            <a:prstGeom prst="rect">
              <a:avLst/>
            </a:prstGeom>
            <a:noFill/>
          </p:spPr>
          <p:txBody>
            <a:bodyPr wrap="square" rtlCol="0">
              <a:spAutoFit/>
            </a:bodyPr>
            <a:lstStyle/>
            <a:p>
              <a:r>
                <a:rPr lang="en-US" altLang="ja-JP" sz="1050" b="1" dirty="0">
                  <a:solidFill>
                    <a:schemeClr val="bg1"/>
                  </a:solidFill>
                </a:rPr>
                <a:t>EPP/EDR</a:t>
              </a:r>
              <a:endParaRPr kumimoji="1" lang="ja-JP" altLang="en-US" sz="1050" b="1" dirty="0">
                <a:solidFill>
                  <a:schemeClr val="bg1"/>
                </a:solidFill>
              </a:endParaRPr>
            </a:p>
          </p:txBody>
        </p:sp>
        <p:pic>
          <p:nvPicPr>
            <p:cNvPr id="6146" name="Picture 2" descr="Palo Alto PA-220 Professional Bundle (End of Sale/Life)">
              <a:extLst>
                <a:ext uri="{FF2B5EF4-FFF2-40B4-BE49-F238E27FC236}">
                  <a16:creationId xmlns:a16="http://schemas.microsoft.com/office/drawing/2014/main" id="{1981E80A-D752-2DFE-8960-3FD77FE378E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29606"/>
            <a:stretch/>
          </p:blipFill>
          <p:spPr bwMode="auto">
            <a:xfrm>
              <a:off x="7082553" y="4792959"/>
              <a:ext cx="1627765" cy="1274135"/>
            </a:xfrm>
            <a:prstGeom prst="roundRect">
              <a:avLst/>
            </a:prstGeom>
            <a:noFill/>
            <a:extLst>
              <a:ext uri="{909E8E84-426E-40DD-AFC4-6F175D3DCCD1}">
                <a14:hiddenFill xmlns:a14="http://schemas.microsoft.com/office/drawing/2010/main">
                  <a:solidFill>
                    <a:srgbClr val="FFFFFF"/>
                  </a:solidFill>
                </a14:hiddenFill>
              </a:ext>
            </a:extLst>
          </p:spPr>
        </p:pic>
      </p:grpSp>
      <p:sp>
        <p:nvSpPr>
          <p:cNvPr id="70" name="テキスト ボックス 69">
            <a:extLst>
              <a:ext uri="{FF2B5EF4-FFF2-40B4-BE49-F238E27FC236}">
                <a16:creationId xmlns:a16="http://schemas.microsoft.com/office/drawing/2014/main" id="{0D530EE4-29AD-802E-542B-5F938E680A26}"/>
              </a:ext>
            </a:extLst>
          </p:cNvPr>
          <p:cNvSpPr txBox="1"/>
          <p:nvPr/>
        </p:nvSpPr>
        <p:spPr>
          <a:xfrm>
            <a:off x="2042247" y="1753865"/>
            <a:ext cx="9816378" cy="830997"/>
          </a:xfrm>
          <a:prstGeom prst="rect">
            <a:avLst/>
          </a:prstGeom>
          <a:noFill/>
        </p:spPr>
        <p:txBody>
          <a:bodyPr wrap="square" rtlCol="0">
            <a:spAutoFit/>
          </a:bodyPr>
          <a:lstStyle/>
          <a:p>
            <a:r>
              <a:rPr lang="en-US" altLang="ja-JP" sz="1600" dirty="0" err="1">
                <a:solidFill>
                  <a:schemeClr val="bg1"/>
                </a:solidFill>
              </a:rPr>
              <a:t>PaloAlto</a:t>
            </a:r>
            <a:r>
              <a:rPr lang="ja-JP" altLang="en-US" sz="1600" dirty="0">
                <a:solidFill>
                  <a:schemeClr val="bg1"/>
                </a:solidFill>
              </a:rPr>
              <a:t>社が提供している</a:t>
            </a:r>
            <a:r>
              <a:rPr lang="en-US" altLang="ja-JP" sz="1600" dirty="0">
                <a:solidFill>
                  <a:schemeClr val="bg1"/>
                </a:solidFill>
              </a:rPr>
              <a:t>NGFW</a:t>
            </a:r>
            <a:r>
              <a:rPr lang="ja-JP" altLang="en-US" sz="1600" dirty="0">
                <a:solidFill>
                  <a:schemeClr val="bg1"/>
                </a:solidFill>
              </a:rPr>
              <a:t>、</a:t>
            </a:r>
            <a:r>
              <a:rPr lang="en-US" altLang="ja-JP" sz="1600" dirty="0">
                <a:solidFill>
                  <a:schemeClr val="bg1"/>
                </a:solidFill>
              </a:rPr>
              <a:t>FW</a:t>
            </a:r>
            <a:r>
              <a:rPr lang="ja-JP" altLang="en-US" sz="1600" dirty="0">
                <a:solidFill>
                  <a:schemeClr val="bg1"/>
                </a:solidFill>
              </a:rPr>
              <a:t>機能に加えて、</a:t>
            </a:r>
            <a:r>
              <a:rPr lang="en-US" altLang="ja-JP" sz="1600" dirty="0">
                <a:solidFill>
                  <a:schemeClr val="bg1"/>
                </a:solidFill>
              </a:rPr>
              <a:t>IPS/IDS</a:t>
            </a:r>
            <a:r>
              <a:rPr lang="ja-JP" altLang="en-US" sz="1600" dirty="0">
                <a:solidFill>
                  <a:schemeClr val="bg1"/>
                </a:solidFill>
              </a:rPr>
              <a:t>機能が組み込まれている。</a:t>
            </a:r>
            <a:endParaRPr lang="en-US" altLang="ja-JP" sz="1600" dirty="0">
              <a:solidFill>
                <a:schemeClr val="bg1"/>
              </a:solidFill>
            </a:endParaRPr>
          </a:p>
          <a:p>
            <a:r>
              <a:rPr lang="ja-JP" altLang="en-US" sz="1600" dirty="0">
                <a:solidFill>
                  <a:schemeClr val="bg1"/>
                </a:solidFill>
              </a:rPr>
              <a:t>ヤフオクで</a:t>
            </a:r>
            <a:r>
              <a:rPr lang="en-US" altLang="ja-JP" sz="1600" dirty="0">
                <a:solidFill>
                  <a:schemeClr val="bg1"/>
                </a:solidFill>
              </a:rPr>
              <a:t>2</a:t>
            </a:r>
            <a:r>
              <a:rPr lang="ja-JP" altLang="en-US" sz="1600" dirty="0">
                <a:solidFill>
                  <a:schemeClr val="bg1"/>
                </a:solidFill>
              </a:rPr>
              <a:t>万くらいで買える。</a:t>
            </a:r>
            <a:endParaRPr lang="en-US" altLang="ja-JP" sz="1600" dirty="0">
              <a:solidFill>
                <a:schemeClr val="bg1"/>
              </a:solidFill>
            </a:endParaRPr>
          </a:p>
          <a:p>
            <a:r>
              <a:rPr lang="ja-JP" altLang="en-US" sz="1600" dirty="0">
                <a:solidFill>
                  <a:schemeClr val="bg1"/>
                </a:solidFill>
              </a:rPr>
              <a:t>悪性通信をシグネチャ検知し、</a:t>
            </a:r>
            <a:r>
              <a:rPr lang="en-US" altLang="ja-JP" sz="1600" dirty="0">
                <a:solidFill>
                  <a:schemeClr val="accent3">
                    <a:lumMod val="20000"/>
                    <a:lumOff val="80000"/>
                  </a:schemeClr>
                </a:solidFill>
              </a:rPr>
              <a:t>information</a:t>
            </a:r>
            <a:r>
              <a:rPr lang="en-US" altLang="ja-JP" sz="1600" dirty="0">
                <a:solidFill>
                  <a:schemeClr val="bg1"/>
                </a:solidFill>
              </a:rPr>
              <a:t> / </a:t>
            </a:r>
            <a:r>
              <a:rPr lang="en-US" altLang="ja-JP" sz="1600" dirty="0">
                <a:solidFill>
                  <a:schemeClr val="accent1">
                    <a:lumMod val="60000"/>
                    <a:lumOff val="40000"/>
                  </a:schemeClr>
                </a:solidFill>
              </a:rPr>
              <a:t>low</a:t>
            </a:r>
            <a:r>
              <a:rPr lang="en-US" altLang="ja-JP" sz="1600" dirty="0">
                <a:solidFill>
                  <a:schemeClr val="bg1"/>
                </a:solidFill>
              </a:rPr>
              <a:t> / </a:t>
            </a:r>
            <a:r>
              <a:rPr lang="en-US" altLang="ja-JP" sz="1600" dirty="0">
                <a:solidFill>
                  <a:srgbClr val="FFC000"/>
                </a:solidFill>
              </a:rPr>
              <a:t>medium</a:t>
            </a:r>
            <a:r>
              <a:rPr lang="en-US" altLang="ja-JP" sz="1600" dirty="0">
                <a:solidFill>
                  <a:schemeClr val="bg1"/>
                </a:solidFill>
              </a:rPr>
              <a:t> / </a:t>
            </a:r>
            <a:r>
              <a:rPr lang="en-US" altLang="ja-JP" sz="1600" dirty="0">
                <a:solidFill>
                  <a:srgbClr val="FF0000"/>
                </a:solidFill>
              </a:rPr>
              <a:t>critical</a:t>
            </a:r>
            <a:r>
              <a:rPr lang="en-US" altLang="ja-JP" sz="1600" dirty="0">
                <a:solidFill>
                  <a:schemeClr val="bg1"/>
                </a:solidFill>
              </a:rPr>
              <a:t> </a:t>
            </a:r>
            <a:r>
              <a:rPr lang="ja-JP" altLang="en-US" sz="1600" dirty="0">
                <a:solidFill>
                  <a:schemeClr val="bg1"/>
                </a:solidFill>
              </a:rPr>
              <a:t>に分けてアラートを出してくれる。</a:t>
            </a:r>
            <a:endParaRPr lang="en-US" altLang="ja-JP" sz="1600" dirty="0">
              <a:solidFill>
                <a:schemeClr val="bg1"/>
              </a:solidFill>
            </a:endParaRPr>
          </a:p>
        </p:txBody>
      </p:sp>
      <p:pic>
        <p:nvPicPr>
          <p:cNvPr id="72" name="図 71" descr="グラフィカル ユーザー インターフェイス, テキスト, アプリケーション&#10;&#10;自動的に生成された説明">
            <a:extLst>
              <a:ext uri="{FF2B5EF4-FFF2-40B4-BE49-F238E27FC236}">
                <a16:creationId xmlns:a16="http://schemas.microsoft.com/office/drawing/2014/main" id="{D55D6BB9-9438-CEE0-1214-C31FB146F6E6}"/>
              </a:ext>
            </a:extLst>
          </p:cNvPr>
          <p:cNvPicPr>
            <a:picLocks noChangeAspect="1"/>
          </p:cNvPicPr>
          <p:nvPr/>
        </p:nvPicPr>
        <p:blipFill>
          <a:blip r:embed="rId5">
            <a:extLst>
              <a:ext uri="{28A0092B-C50C-407E-A947-70E740481C1C}">
                <a14:useLocalDpi xmlns:a14="http://schemas.microsoft.com/office/drawing/2010/main" val="0"/>
              </a:ext>
            </a:extLst>
          </a:blip>
          <a:srcRect l="12421" r="5400"/>
          <a:stretch/>
        </p:blipFill>
        <p:spPr>
          <a:xfrm>
            <a:off x="2122073" y="2621719"/>
            <a:ext cx="6866455" cy="1625275"/>
          </a:xfrm>
          <a:prstGeom prst="rect">
            <a:avLst/>
          </a:prstGeom>
        </p:spPr>
      </p:pic>
      <p:pic>
        <p:nvPicPr>
          <p:cNvPr id="79" name="図 78" descr="アイコン&#10;&#10;自動的に生成された説明">
            <a:extLst>
              <a:ext uri="{FF2B5EF4-FFF2-40B4-BE49-F238E27FC236}">
                <a16:creationId xmlns:a16="http://schemas.microsoft.com/office/drawing/2014/main" id="{E118DB24-3CD7-5230-54EF-3367DCF4CA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73755" y="5262672"/>
            <a:ext cx="1045401" cy="916736"/>
          </a:xfrm>
          <a:prstGeom prst="rect">
            <a:avLst/>
          </a:prstGeom>
        </p:spPr>
      </p:pic>
      <p:pic>
        <p:nvPicPr>
          <p:cNvPr id="80" name="図 79" descr="アイコン&#10;&#10;自動的に生成された説明">
            <a:extLst>
              <a:ext uri="{FF2B5EF4-FFF2-40B4-BE49-F238E27FC236}">
                <a16:creationId xmlns:a16="http://schemas.microsoft.com/office/drawing/2014/main" id="{CCE54EC3-5D9B-9FD8-FC3D-2AC3FCFCE63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65113" y="5286980"/>
            <a:ext cx="1045401" cy="916736"/>
          </a:xfrm>
          <a:prstGeom prst="rect">
            <a:avLst/>
          </a:prstGeom>
        </p:spPr>
      </p:pic>
      <p:sp>
        <p:nvSpPr>
          <p:cNvPr id="77" name="四角形: 角を丸くする 76">
            <a:extLst>
              <a:ext uri="{FF2B5EF4-FFF2-40B4-BE49-F238E27FC236}">
                <a16:creationId xmlns:a16="http://schemas.microsoft.com/office/drawing/2014/main" id="{6E55DA74-5168-454F-7295-679A9F95292F}"/>
              </a:ext>
            </a:extLst>
          </p:cNvPr>
          <p:cNvSpPr/>
          <p:nvPr/>
        </p:nvSpPr>
        <p:spPr>
          <a:xfrm>
            <a:off x="2352513" y="5331212"/>
            <a:ext cx="829175" cy="378339"/>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rPr>
              <a:t>Evil.exe</a:t>
            </a:r>
            <a:endParaRPr kumimoji="1" lang="ja-JP" altLang="en-US" sz="1200" dirty="0">
              <a:solidFill>
                <a:schemeClr val="tx1"/>
              </a:solidFill>
            </a:endParaRPr>
          </a:p>
        </p:txBody>
      </p:sp>
      <p:pic>
        <p:nvPicPr>
          <p:cNvPr id="78" name="グラフィックス 77">
            <a:extLst>
              <a:ext uri="{FF2B5EF4-FFF2-40B4-BE49-F238E27FC236}">
                <a16:creationId xmlns:a16="http://schemas.microsoft.com/office/drawing/2014/main" id="{9617B746-B54D-23B9-09E4-D580974230C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153871" y="4966037"/>
            <a:ext cx="707266" cy="755003"/>
          </a:xfrm>
          <a:prstGeom prst="rect">
            <a:avLst/>
          </a:prstGeom>
        </p:spPr>
      </p:pic>
    </p:spTree>
    <p:extLst>
      <p:ext uri="{BB962C8B-B14F-4D97-AF65-F5344CB8AC3E}">
        <p14:creationId xmlns:p14="http://schemas.microsoft.com/office/powerpoint/2010/main" val="619452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233061EE-3296-DBA4-C39F-4CB042A47781}"/>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D1F2BE74-494F-5DF2-4E7D-E375EAC460AF}"/>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B9F8532E-6D83-8E0C-CC36-A91947EDF66D}"/>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E4C86159-AFC4-11CC-9539-0504007106BF}"/>
              </a:ext>
            </a:extLst>
          </p:cNvPr>
          <p:cNvSpPr/>
          <p:nvPr/>
        </p:nvSpPr>
        <p:spPr>
          <a:xfrm>
            <a:off x="4" y="213654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273AB820-77BE-5818-73C9-DD9108F156A2}"/>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B25E2FB3-5AAF-3DFF-DBE8-40DF642770DA}"/>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7AF76EC5-D87D-0980-F2F8-F9B76DC217BF}"/>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FA6E54C4-94EA-5C36-B971-6E4AA1243F22}"/>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18104103-1E84-14A1-CA41-808DED3E8C69}"/>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EDA491AD-4133-42BB-3086-8C91C72858E9}"/>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12" name="直線コネクタ 11">
            <a:extLst>
              <a:ext uri="{FF2B5EF4-FFF2-40B4-BE49-F238E27FC236}">
                <a16:creationId xmlns:a16="http://schemas.microsoft.com/office/drawing/2014/main" id="{B507E25C-214F-E4B0-CA43-63B93A76F007}"/>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D1F4F061-1C08-8C04-6F52-57036B4A9AF8}"/>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4D70F4D7-B66A-905B-96EA-893A24717E14}"/>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773E9184-CCFB-3F87-111D-0C244D9A6A57}"/>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E6F2519C-7E7C-7165-2841-C3F9E862BC45}"/>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3A4D679E-A2E1-7FDD-167B-49D7D3E912FE}"/>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82474C1A-6EC2-28FA-1F76-53A70AA2585E}"/>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96602E61-E6E9-E000-FFF0-CF5096260688}"/>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68A6C3FD-F5BD-E241-3504-0D20D8310327}"/>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C47F7D1F-F45E-09AF-CAFC-91A1484CE5E0}"/>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B8ACC581-8D45-B5CB-CF19-46AC24B36901}"/>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DCC0B8C4-5315-FD10-CAAE-C9F682994D6E}"/>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30041A15-1E2D-1FDD-6439-B42407B38B8E}"/>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CBF3DEFA-587B-3415-CD02-45AFBDBED68B}"/>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4" name="正方形/長方形 43">
            <a:extLst>
              <a:ext uri="{FF2B5EF4-FFF2-40B4-BE49-F238E27FC236}">
                <a16:creationId xmlns:a16="http://schemas.microsoft.com/office/drawing/2014/main" id="{30839E1E-ED18-12E8-A827-99C530823062}"/>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C54E719D-21D4-8B6B-F8BC-CD592C620A19}"/>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A2EEB470-65A1-8634-78C1-6B7D6D77E17F}"/>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rPr>
              <a:t>非暗号化通信の検知 </a:t>
            </a:r>
            <a:r>
              <a:rPr lang="en-US" altLang="ja-JP" sz="2800" b="1" dirty="0">
                <a:solidFill>
                  <a:schemeClr val="bg1"/>
                </a:solidFill>
              </a:rPr>
              <a:t>(</a:t>
            </a:r>
            <a:r>
              <a:rPr lang="en-US" altLang="ja-JP" sz="2800" b="1" dirty="0" err="1">
                <a:solidFill>
                  <a:schemeClr val="bg1"/>
                </a:solidFill>
              </a:rPr>
              <a:t>netcat</a:t>
            </a:r>
            <a:r>
              <a:rPr lang="en-US" altLang="ja-JP" sz="2800" b="1" dirty="0">
                <a:solidFill>
                  <a:schemeClr val="bg1"/>
                </a:solidFill>
              </a:rPr>
              <a:t>)</a:t>
            </a:r>
            <a:endParaRPr lang="ja-JP" altLang="en-US" sz="2800" b="1" dirty="0">
              <a:solidFill>
                <a:schemeClr val="bg1"/>
              </a:solidFill>
            </a:endParaRPr>
          </a:p>
        </p:txBody>
      </p:sp>
      <p:grpSp>
        <p:nvGrpSpPr>
          <p:cNvPr id="47" name="グループ化 46">
            <a:extLst>
              <a:ext uri="{FF2B5EF4-FFF2-40B4-BE49-F238E27FC236}">
                <a16:creationId xmlns:a16="http://schemas.microsoft.com/office/drawing/2014/main" id="{5BAEE5C1-DBF1-6360-56E9-28D03EAB9120}"/>
              </a:ext>
            </a:extLst>
          </p:cNvPr>
          <p:cNvGrpSpPr/>
          <p:nvPr/>
        </p:nvGrpSpPr>
        <p:grpSpPr>
          <a:xfrm>
            <a:off x="2587587" y="3321070"/>
            <a:ext cx="7227956" cy="2670556"/>
            <a:chOff x="2840383" y="-367907"/>
            <a:chExt cx="8744479" cy="3671254"/>
          </a:xfrm>
        </p:grpSpPr>
        <p:sp>
          <p:nvSpPr>
            <p:cNvPr id="48" name="正方形/長方形 47">
              <a:extLst>
                <a:ext uri="{FF2B5EF4-FFF2-40B4-BE49-F238E27FC236}">
                  <a16:creationId xmlns:a16="http://schemas.microsoft.com/office/drawing/2014/main" id="{9E36CE36-F68E-D640-EB43-94EADBC31148}"/>
                </a:ext>
              </a:extLst>
            </p:cNvPr>
            <p:cNvSpPr/>
            <p:nvPr/>
          </p:nvSpPr>
          <p:spPr>
            <a:xfrm>
              <a:off x="2848006" y="-367907"/>
              <a:ext cx="8736856" cy="3671254"/>
            </a:xfrm>
            <a:prstGeom prst="rect">
              <a:avLst/>
            </a:prstGeom>
            <a:solidFill>
              <a:srgbClr val="1C1C1C"/>
            </a:solidFill>
            <a:ln w="3492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9" name="図 48" descr="図形&#10;&#10;自動的に生成された説明">
              <a:extLst>
                <a:ext uri="{FF2B5EF4-FFF2-40B4-BE49-F238E27FC236}">
                  <a16:creationId xmlns:a16="http://schemas.microsoft.com/office/drawing/2014/main" id="{7524BFA3-E04D-90ED-27A9-88A3DDA045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0850" y="1082170"/>
              <a:ext cx="1496291" cy="1496291"/>
            </a:xfrm>
            <a:prstGeom prst="rect">
              <a:avLst/>
            </a:prstGeom>
          </p:spPr>
        </p:pic>
        <p:pic>
          <p:nvPicPr>
            <p:cNvPr id="50" name="図 49" descr="図形&#10;&#10;自動的に生成された説明">
              <a:extLst>
                <a:ext uri="{FF2B5EF4-FFF2-40B4-BE49-F238E27FC236}">
                  <a16:creationId xmlns:a16="http://schemas.microsoft.com/office/drawing/2014/main" id="{C26935E5-FF0A-4C70-51CF-7BC9AAC81E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4842" y="1094932"/>
              <a:ext cx="1496291" cy="1496291"/>
            </a:xfrm>
            <a:prstGeom prst="rect">
              <a:avLst/>
            </a:prstGeom>
          </p:spPr>
        </p:pic>
        <p:cxnSp>
          <p:nvCxnSpPr>
            <p:cNvPr id="51" name="直線矢印コネクタ 50">
              <a:extLst>
                <a:ext uri="{FF2B5EF4-FFF2-40B4-BE49-F238E27FC236}">
                  <a16:creationId xmlns:a16="http://schemas.microsoft.com/office/drawing/2014/main" id="{FF620977-D7A6-DE3D-E9EC-95CAFA80B331}"/>
                </a:ext>
              </a:extLst>
            </p:cNvPr>
            <p:cNvCxnSpPr>
              <a:cxnSpLocks/>
            </p:cNvCxnSpPr>
            <p:nvPr/>
          </p:nvCxnSpPr>
          <p:spPr>
            <a:xfrm>
              <a:off x="4988534" y="1524424"/>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cxnSp>
          <p:nvCxnSpPr>
            <p:cNvPr id="52" name="直線矢印コネクタ 51">
              <a:extLst>
                <a:ext uri="{FF2B5EF4-FFF2-40B4-BE49-F238E27FC236}">
                  <a16:creationId xmlns:a16="http://schemas.microsoft.com/office/drawing/2014/main" id="{C04A5BB9-D85C-58F8-0E0E-FDBE6076B2E3}"/>
                </a:ext>
              </a:extLst>
            </p:cNvPr>
            <p:cNvCxnSpPr>
              <a:cxnSpLocks/>
            </p:cNvCxnSpPr>
            <p:nvPr/>
          </p:nvCxnSpPr>
          <p:spPr>
            <a:xfrm flipH="1">
              <a:off x="4988534" y="1953915"/>
              <a:ext cx="4066308"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53" name="テキスト ボックス 52">
              <a:extLst>
                <a:ext uri="{FF2B5EF4-FFF2-40B4-BE49-F238E27FC236}">
                  <a16:creationId xmlns:a16="http://schemas.microsoft.com/office/drawing/2014/main" id="{3A28877E-6DC4-0851-E02B-86103A316C0A}"/>
                </a:ext>
              </a:extLst>
            </p:cNvPr>
            <p:cNvSpPr txBox="1"/>
            <p:nvPr/>
          </p:nvSpPr>
          <p:spPr>
            <a:xfrm>
              <a:off x="3790585" y="2591223"/>
              <a:ext cx="899605" cy="423106"/>
            </a:xfrm>
            <a:prstGeom prst="rect">
              <a:avLst/>
            </a:prstGeom>
            <a:noFill/>
          </p:spPr>
          <p:txBody>
            <a:bodyPr wrap="square" rtlCol="0">
              <a:spAutoFit/>
            </a:bodyPr>
            <a:lstStyle/>
            <a:p>
              <a:r>
                <a:rPr kumimoji="1" lang="en-US" altLang="ja-JP" sz="1400" b="1" dirty="0">
                  <a:solidFill>
                    <a:schemeClr val="bg1"/>
                  </a:solidFill>
                </a:rPr>
                <a:t>Victim</a:t>
              </a:r>
              <a:endParaRPr kumimoji="1" lang="ja-JP" altLang="en-US" sz="1400" b="1" dirty="0">
                <a:solidFill>
                  <a:schemeClr val="bg1"/>
                </a:solidFill>
              </a:endParaRPr>
            </a:p>
          </p:txBody>
        </p:sp>
        <p:sp>
          <p:nvSpPr>
            <p:cNvPr id="54" name="テキスト ボックス 53">
              <a:extLst>
                <a:ext uri="{FF2B5EF4-FFF2-40B4-BE49-F238E27FC236}">
                  <a16:creationId xmlns:a16="http://schemas.microsoft.com/office/drawing/2014/main" id="{AF71010B-9251-8173-AF77-7E40C70A849A}"/>
                </a:ext>
              </a:extLst>
            </p:cNvPr>
            <p:cNvSpPr txBox="1"/>
            <p:nvPr/>
          </p:nvSpPr>
          <p:spPr>
            <a:xfrm>
              <a:off x="9233760" y="2541456"/>
              <a:ext cx="1138453" cy="423106"/>
            </a:xfrm>
            <a:prstGeom prst="rect">
              <a:avLst/>
            </a:prstGeom>
            <a:noFill/>
          </p:spPr>
          <p:txBody>
            <a:bodyPr wrap="square" rtlCol="0">
              <a:spAutoFit/>
            </a:bodyPr>
            <a:lstStyle/>
            <a:p>
              <a:r>
                <a:rPr kumimoji="1" lang="en-US" altLang="ja-JP" sz="1400" b="1" dirty="0">
                  <a:solidFill>
                    <a:schemeClr val="bg1"/>
                  </a:solidFill>
                </a:rPr>
                <a:t>Attacker</a:t>
              </a:r>
              <a:endParaRPr kumimoji="1" lang="ja-JP" altLang="en-US" sz="1400" b="1" dirty="0">
                <a:solidFill>
                  <a:schemeClr val="bg1"/>
                </a:solidFill>
              </a:endParaRPr>
            </a:p>
          </p:txBody>
        </p:sp>
        <p:sp>
          <p:nvSpPr>
            <p:cNvPr id="55" name="テキスト ボックス 54">
              <a:extLst>
                <a:ext uri="{FF2B5EF4-FFF2-40B4-BE49-F238E27FC236}">
                  <a16:creationId xmlns:a16="http://schemas.microsoft.com/office/drawing/2014/main" id="{F07B11D1-19AB-F3E9-851C-A9B25E92792C}"/>
                </a:ext>
              </a:extLst>
            </p:cNvPr>
            <p:cNvSpPr txBox="1"/>
            <p:nvPr/>
          </p:nvSpPr>
          <p:spPr>
            <a:xfrm>
              <a:off x="6181554" y="2014074"/>
              <a:ext cx="1680268" cy="423106"/>
            </a:xfrm>
            <a:prstGeom prst="rect">
              <a:avLst/>
            </a:prstGeom>
            <a:noFill/>
          </p:spPr>
          <p:txBody>
            <a:bodyPr wrap="square" rtlCol="0">
              <a:spAutoFit/>
            </a:bodyPr>
            <a:lstStyle/>
            <a:p>
              <a:r>
                <a:rPr lang="en-US" altLang="ja-JP" sz="1400" b="1" strike="sngStrike" dirty="0" err="1">
                  <a:solidFill>
                    <a:schemeClr val="bg1"/>
                  </a:solidFill>
                </a:rPr>
                <a:t>cmd</a:t>
              </a:r>
              <a:r>
                <a:rPr lang="en-US" altLang="ja-JP" sz="1400" b="1" strike="sngStrike" dirty="0">
                  <a:solidFill>
                    <a:schemeClr val="bg1"/>
                  </a:solidFill>
                </a:rPr>
                <a:t>: </a:t>
              </a:r>
              <a:r>
                <a:rPr lang="en-US" altLang="ja-JP" sz="1400" b="1" strike="sngStrike" dirty="0" err="1">
                  <a:solidFill>
                    <a:schemeClr val="bg1"/>
                  </a:solidFill>
                </a:rPr>
                <a:t>whoami</a:t>
              </a:r>
              <a:endParaRPr kumimoji="1" lang="ja-JP" altLang="en-US" sz="1400" b="1" strike="sngStrike" dirty="0">
                <a:solidFill>
                  <a:schemeClr val="bg1"/>
                </a:solidFill>
              </a:endParaRPr>
            </a:p>
          </p:txBody>
        </p:sp>
        <p:sp>
          <p:nvSpPr>
            <p:cNvPr id="56" name="テキスト ボックス 55">
              <a:extLst>
                <a:ext uri="{FF2B5EF4-FFF2-40B4-BE49-F238E27FC236}">
                  <a16:creationId xmlns:a16="http://schemas.microsoft.com/office/drawing/2014/main" id="{BCC31220-C422-B3D5-4677-3F907A5FF918}"/>
                </a:ext>
              </a:extLst>
            </p:cNvPr>
            <p:cNvSpPr txBox="1"/>
            <p:nvPr/>
          </p:nvSpPr>
          <p:spPr>
            <a:xfrm>
              <a:off x="5888205" y="1094932"/>
              <a:ext cx="2266967" cy="423106"/>
            </a:xfrm>
            <a:prstGeom prst="rect">
              <a:avLst/>
            </a:prstGeom>
            <a:noFill/>
          </p:spPr>
          <p:txBody>
            <a:bodyPr wrap="square" rtlCol="0">
              <a:spAutoFit/>
            </a:bodyPr>
            <a:lstStyle/>
            <a:p>
              <a:r>
                <a:rPr lang="en-US" altLang="ja-JP" sz="1400" b="1" strike="sngStrike" dirty="0">
                  <a:solidFill>
                    <a:schemeClr val="bg1"/>
                  </a:solidFill>
                </a:rPr>
                <a:t>r</a:t>
              </a:r>
              <a:r>
                <a:rPr kumimoji="1" lang="en-US" altLang="ja-JP" sz="1400" b="1" strike="sngStrike" dirty="0">
                  <a:solidFill>
                    <a:schemeClr val="bg1"/>
                  </a:solidFill>
                </a:rPr>
                <a:t>esult : Victim-Win</a:t>
              </a:r>
              <a:endParaRPr kumimoji="1" lang="ja-JP" altLang="en-US" sz="1400" b="1" strike="sngStrike" dirty="0">
                <a:solidFill>
                  <a:schemeClr val="bg1"/>
                </a:solidFill>
              </a:endParaRPr>
            </a:p>
          </p:txBody>
        </p:sp>
        <p:sp>
          <p:nvSpPr>
            <p:cNvPr id="58" name="正方形/長方形 57">
              <a:extLst>
                <a:ext uri="{FF2B5EF4-FFF2-40B4-BE49-F238E27FC236}">
                  <a16:creationId xmlns:a16="http://schemas.microsoft.com/office/drawing/2014/main" id="{A353B17B-B245-7D7A-7EA6-ACD0A20B5BDF}"/>
                </a:ext>
              </a:extLst>
            </p:cNvPr>
            <p:cNvSpPr/>
            <p:nvPr/>
          </p:nvSpPr>
          <p:spPr>
            <a:xfrm>
              <a:off x="2840383" y="3117904"/>
              <a:ext cx="8744479" cy="171204"/>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59" name="グラフィックス 58">
            <a:extLst>
              <a:ext uri="{FF2B5EF4-FFF2-40B4-BE49-F238E27FC236}">
                <a16:creationId xmlns:a16="http://schemas.microsoft.com/office/drawing/2014/main" id="{047F5E1D-6A0B-0589-6D43-6D4FC64C334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97754" y="4265065"/>
            <a:ext cx="1212225" cy="1212225"/>
          </a:xfrm>
          <a:prstGeom prst="rect">
            <a:avLst/>
          </a:prstGeom>
        </p:spPr>
      </p:pic>
      <p:pic>
        <p:nvPicPr>
          <p:cNvPr id="63" name="Picture 2" descr="Palo Alto PA-220 Professional Bundle (End of Sale/Life)">
            <a:extLst>
              <a:ext uri="{FF2B5EF4-FFF2-40B4-BE49-F238E27FC236}">
                <a16:creationId xmlns:a16="http://schemas.microsoft.com/office/drawing/2014/main" id="{BC30CC6B-2243-E7E9-48C3-5DA93998059F}"/>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29606"/>
          <a:stretch/>
        </p:blipFill>
        <p:spPr bwMode="auto">
          <a:xfrm>
            <a:off x="5157401" y="4193791"/>
            <a:ext cx="1627765" cy="1274135"/>
          </a:xfrm>
          <a:prstGeom prst="roundRect">
            <a:avLst/>
          </a:prstGeom>
          <a:noFill/>
          <a:extLst>
            <a:ext uri="{909E8E84-426E-40DD-AFC4-6F175D3DCCD1}">
              <a14:hiddenFill xmlns:a14="http://schemas.microsoft.com/office/drawing/2010/main">
                <a:solidFill>
                  <a:srgbClr val="FFFFFF"/>
                </a:solidFill>
              </a14:hiddenFill>
            </a:ext>
          </a:extLst>
        </p:spPr>
      </p:pic>
      <p:cxnSp>
        <p:nvCxnSpPr>
          <p:cNvPr id="64" name="直線矢印コネクタ 63">
            <a:extLst>
              <a:ext uri="{FF2B5EF4-FFF2-40B4-BE49-F238E27FC236}">
                <a16:creationId xmlns:a16="http://schemas.microsoft.com/office/drawing/2014/main" id="{5106E45A-01B6-2DE5-5574-F3DF04CF8676}"/>
              </a:ext>
            </a:extLst>
          </p:cNvPr>
          <p:cNvCxnSpPr>
            <a:cxnSpLocks/>
          </p:cNvCxnSpPr>
          <p:nvPr/>
        </p:nvCxnSpPr>
        <p:spPr>
          <a:xfrm>
            <a:off x="4363192" y="4038820"/>
            <a:ext cx="3361103" cy="0"/>
          </a:xfrm>
          <a:prstGeom prst="straightConnector1">
            <a:avLst/>
          </a:prstGeom>
          <a:ln w="38100">
            <a:solidFill>
              <a:schemeClr val="bg1"/>
            </a:solidFill>
            <a:tailEnd type="triangle"/>
          </a:ln>
        </p:spPr>
        <p:style>
          <a:lnRef idx="2">
            <a:schemeClr val="accent1"/>
          </a:lnRef>
          <a:fillRef idx="0">
            <a:schemeClr val="accent1"/>
          </a:fillRef>
          <a:effectRef idx="1">
            <a:schemeClr val="accent1"/>
          </a:effectRef>
          <a:fontRef idx="minor">
            <a:schemeClr val="tx1"/>
          </a:fontRef>
        </p:style>
      </p:cxnSp>
      <p:sp>
        <p:nvSpPr>
          <p:cNvPr id="65" name="テキスト ボックス 64">
            <a:extLst>
              <a:ext uri="{FF2B5EF4-FFF2-40B4-BE49-F238E27FC236}">
                <a16:creationId xmlns:a16="http://schemas.microsoft.com/office/drawing/2014/main" id="{C19AD4A5-C4CA-6565-6BF2-4B2130A3C74C}"/>
              </a:ext>
            </a:extLst>
          </p:cNvPr>
          <p:cNvSpPr txBox="1"/>
          <p:nvPr/>
        </p:nvSpPr>
        <p:spPr>
          <a:xfrm>
            <a:off x="4688872" y="3719973"/>
            <a:ext cx="2839538" cy="307777"/>
          </a:xfrm>
          <a:prstGeom prst="rect">
            <a:avLst/>
          </a:prstGeom>
          <a:noFill/>
        </p:spPr>
        <p:txBody>
          <a:bodyPr wrap="square" rtlCol="0">
            <a:spAutoFit/>
          </a:bodyPr>
          <a:lstStyle/>
          <a:p>
            <a:r>
              <a:rPr lang="ja-JP" altLang="en-US" sz="1400" b="1" dirty="0">
                <a:solidFill>
                  <a:schemeClr val="bg1"/>
                </a:solidFill>
              </a:rPr>
              <a:t>非暗号化</a:t>
            </a:r>
            <a:r>
              <a:rPr lang="en-US" altLang="ja-JP" sz="1400" b="1" dirty="0" err="1">
                <a:solidFill>
                  <a:schemeClr val="bg1"/>
                </a:solidFill>
              </a:rPr>
              <a:t>Netcat</a:t>
            </a:r>
            <a:r>
              <a:rPr lang="ja-JP" altLang="en-US" sz="1400" b="1" dirty="0">
                <a:solidFill>
                  <a:schemeClr val="bg1"/>
                </a:solidFill>
              </a:rPr>
              <a:t>リバースシェル</a:t>
            </a:r>
            <a:endParaRPr kumimoji="1" lang="ja-JP" altLang="en-US" sz="1400" b="1" dirty="0">
              <a:solidFill>
                <a:schemeClr val="bg1"/>
              </a:solidFill>
            </a:endParaRPr>
          </a:p>
        </p:txBody>
      </p:sp>
      <p:sp>
        <p:nvSpPr>
          <p:cNvPr id="66" name="テキスト ボックス 65">
            <a:extLst>
              <a:ext uri="{FF2B5EF4-FFF2-40B4-BE49-F238E27FC236}">
                <a16:creationId xmlns:a16="http://schemas.microsoft.com/office/drawing/2014/main" id="{DA345D75-4E0B-AEDE-1288-9872295A7909}"/>
              </a:ext>
            </a:extLst>
          </p:cNvPr>
          <p:cNvSpPr txBox="1"/>
          <p:nvPr/>
        </p:nvSpPr>
        <p:spPr>
          <a:xfrm>
            <a:off x="2016087" y="1277551"/>
            <a:ext cx="10844980" cy="400110"/>
          </a:xfrm>
          <a:prstGeom prst="rect">
            <a:avLst/>
          </a:prstGeom>
          <a:noFill/>
        </p:spPr>
        <p:txBody>
          <a:bodyPr wrap="square">
            <a:spAutoFit/>
          </a:bodyPr>
          <a:lstStyle/>
          <a:p>
            <a:r>
              <a:rPr kumimoji="1" lang="en-US" altLang="ja-JP" sz="2000" b="1" dirty="0">
                <a:solidFill>
                  <a:schemeClr val="bg1"/>
                </a:solidFill>
              </a:rPr>
              <a:t>PA220 </a:t>
            </a:r>
            <a:r>
              <a:rPr kumimoji="1" lang="en-US" altLang="ja-JP" sz="2000" b="1" dirty="0" err="1">
                <a:solidFill>
                  <a:schemeClr val="bg1"/>
                </a:solidFill>
              </a:rPr>
              <a:t>netcat</a:t>
            </a:r>
            <a:r>
              <a:rPr kumimoji="1" lang="ja-JP" altLang="en-US" sz="2000" b="1" dirty="0">
                <a:solidFill>
                  <a:schemeClr val="bg1"/>
                </a:solidFill>
              </a:rPr>
              <a:t>の検知</a:t>
            </a:r>
          </a:p>
        </p:txBody>
      </p:sp>
      <p:sp>
        <p:nvSpPr>
          <p:cNvPr id="83" name="テキスト ボックス 82">
            <a:extLst>
              <a:ext uri="{FF2B5EF4-FFF2-40B4-BE49-F238E27FC236}">
                <a16:creationId xmlns:a16="http://schemas.microsoft.com/office/drawing/2014/main" id="{D3E994A7-FDFF-0B0B-F168-3E863E7874B9}"/>
              </a:ext>
            </a:extLst>
          </p:cNvPr>
          <p:cNvSpPr txBox="1"/>
          <p:nvPr/>
        </p:nvSpPr>
        <p:spPr>
          <a:xfrm>
            <a:off x="2016086" y="1876788"/>
            <a:ext cx="9743784" cy="1323439"/>
          </a:xfrm>
          <a:prstGeom prst="rect">
            <a:avLst/>
          </a:prstGeom>
          <a:noFill/>
        </p:spPr>
        <p:txBody>
          <a:bodyPr wrap="square" rtlCol="0">
            <a:spAutoFit/>
          </a:bodyPr>
          <a:lstStyle/>
          <a:p>
            <a:r>
              <a:rPr lang="ja-JP" altLang="en-US" sz="1600" dirty="0">
                <a:solidFill>
                  <a:schemeClr val="bg1"/>
                </a:solidFill>
              </a:rPr>
              <a:t>リバースシェルとして一般的な </a:t>
            </a:r>
            <a:r>
              <a:rPr lang="en-US" altLang="ja-JP" sz="1600" dirty="0" err="1">
                <a:solidFill>
                  <a:schemeClr val="bg1"/>
                </a:solidFill>
              </a:rPr>
              <a:t>netcat</a:t>
            </a:r>
            <a:r>
              <a:rPr lang="en-US" altLang="ja-JP" sz="1600" dirty="0">
                <a:solidFill>
                  <a:schemeClr val="bg1"/>
                </a:solidFill>
              </a:rPr>
              <a:t> </a:t>
            </a:r>
            <a:r>
              <a:rPr lang="ja-JP" altLang="en-US" sz="1600" dirty="0">
                <a:solidFill>
                  <a:schemeClr val="bg1"/>
                </a:solidFill>
              </a:rPr>
              <a:t>を使用して通信を行う。</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この通信は暗号化されていないため、実行したコマンド及びその結果は平文で流れることになる。</a:t>
            </a:r>
            <a:endParaRPr lang="en-US" altLang="ja-JP" sz="1600" dirty="0">
              <a:solidFill>
                <a:schemeClr val="bg1"/>
              </a:solidFill>
            </a:endParaRPr>
          </a:p>
          <a:p>
            <a:endParaRPr lang="en-US" altLang="ja-JP" sz="1600" dirty="0">
              <a:solidFill>
                <a:schemeClr val="bg1"/>
              </a:solidFill>
            </a:endParaRPr>
          </a:p>
          <a:p>
            <a:endParaRPr lang="en-US" altLang="ja-JP" sz="1600" dirty="0">
              <a:solidFill>
                <a:schemeClr val="bg1"/>
              </a:solidFill>
            </a:endParaRPr>
          </a:p>
        </p:txBody>
      </p:sp>
      <p:pic>
        <p:nvPicPr>
          <p:cNvPr id="86" name="図 85" descr="アイコン&#10;&#10;自動的に生成された説明">
            <a:extLst>
              <a:ext uri="{FF2B5EF4-FFF2-40B4-BE49-F238E27FC236}">
                <a16:creationId xmlns:a16="http://schemas.microsoft.com/office/drawing/2014/main" id="{5D540214-2DBC-EA38-B04C-118A3EE059D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00676" y="4387896"/>
            <a:ext cx="1238095" cy="1085714"/>
          </a:xfrm>
          <a:prstGeom prst="rect">
            <a:avLst/>
          </a:prstGeom>
        </p:spPr>
      </p:pic>
      <p:pic>
        <p:nvPicPr>
          <p:cNvPr id="87" name="図 86" descr="アイコン&#10;&#10;自動的に生成された説明">
            <a:extLst>
              <a:ext uri="{FF2B5EF4-FFF2-40B4-BE49-F238E27FC236}">
                <a16:creationId xmlns:a16="http://schemas.microsoft.com/office/drawing/2014/main" id="{6301E6E4-3B29-30B9-DB5F-CA3D3C003A9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48716" y="4375890"/>
            <a:ext cx="1238095" cy="1085714"/>
          </a:xfrm>
          <a:prstGeom prst="rect">
            <a:avLst/>
          </a:prstGeom>
        </p:spPr>
      </p:pic>
      <p:sp>
        <p:nvSpPr>
          <p:cNvPr id="84" name="四角形: 角を丸くする 83">
            <a:extLst>
              <a:ext uri="{FF2B5EF4-FFF2-40B4-BE49-F238E27FC236}">
                <a16:creationId xmlns:a16="http://schemas.microsoft.com/office/drawing/2014/main" id="{337ACD8F-523E-53DA-DCCD-7CA829D65D39}"/>
              </a:ext>
            </a:extLst>
          </p:cNvPr>
          <p:cNvSpPr/>
          <p:nvPr/>
        </p:nvSpPr>
        <p:spPr>
          <a:xfrm>
            <a:off x="3076099" y="4482746"/>
            <a:ext cx="829175" cy="378339"/>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rPr>
              <a:t>nc.exe</a:t>
            </a:r>
            <a:endParaRPr kumimoji="1" lang="ja-JP" altLang="en-US" sz="1200" dirty="0">
              <a:solidFill>
                <a:schemeClr val="tx1"/>
              </a:solidFill>
            </a:endParaRPr>
          </a:p>
        </p:txBody>
      </p:sp>
    </p:spTree>
    <p:extLst>
      <p:ext uri="{BB962C8B-B14F-4D97-AF65-F5344CB8AC3E}">
        <p14:creationId xmlns:p14="http://schemas.microsoft.com/office/powerpoint/2010/main" val="3410100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a:extLst>
            <a:ext uri="{FF2B5EF4-FFF2-40B4-BE49-F238E27FC236}">
              <a16:creationId xmlns:a16="http://schemas.microsoft.com/office/drawing/2014/main" id="{E9A6332A-8F4E-94DB-CD46-DE2C17FCFC11}"/>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B6394B0E-D15E-C9D4-B455-994C291488E0}"/>
              </a:ext>
            </a:extLst>
          </p:cNvPr>
          <p:cNvSpPr/>
          <p:nvPr/>
        </p:nvSpPr>
        <p:spPr>
          <a:xfrm>
            <a:off x="7" y="7121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01</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0F66494E-22B9-7C60-C8A2-2C90194E5C9C}"/>
              </a:ext>
            </a:extLst>
          </p:cNvPr>
          <p:cNvSpPr/>
          <p:nvPr/>
        </p:nvSpPr>
        <p:spPr>
          <a:xfrm>
            <a:off x="6" y="1424362"/>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02</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8C13F926-E06C-F275-8EF5-438A5717524E}"/>
              </a:ext>
            </a:extLst>
          </p:cNvPr>
          <p:cNvSpPr/>
          <p:nvPr/>
        </p:nvSpPr>
        <p:spPr>
          <a:xfrm>
            <a:off x="4" y="2136542"/>
            <a:ext cx="393289" cy="712181"/>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03</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D7C3D150-E3CE-633B-E810-3BD4957DF000}"/>
              </a:ext>
            </a:extLst>
          </p:cNvPr>
          <p:cNvSpPr/>
          <p:nvPr/>
        </p:nvSpPr>
        <p:spPr>
          <a:xfrm>
            <a:off x="4" y="2848723"/>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04</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B0CC748F-F40F-3215-DD41-88020F17C02F}"/>
              </a:ext>
            </a:extLst>
          </p:cNvPr>
          <p:cNvSpPr/>
          <p:nvPr/>
        </p:nvSpPr>
        <p:spPr>
          <a:xfrm>
            <a:off x="3" y="356090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05</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646807BE-C0E7-7A59-9386-F4085D3AEEF0}"/>
              </a:ext>
            </a:extLst>
          </p:cNvPr>
          <p:cNvSpPr/>
          <p:nvPr/>
        </p:nvSpPr>
        <p:spPr>
          <a:xfrm>
            <a:off x="2" y="4273081"/>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06</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106D3D8B-E50A-8A84-520D-7E671D877E15}"/>
              </a:ext>
            </a:extLst>
          </p:cNvPr>
          <p:cNvSpPr/>
          <p:nvPr/>
        </p:nvSpPr>
        <p:spPr>
          <a:xfrm>
            <a:off x="0" y="4985255"/>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07</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0F04EA5F-93F4-D0E8-D48A-0969F4DBD2E2}"/>
              </a:ext>
            </a:extLst>
          </p:cNvPr>
          <p:cNvSpPr/>
          <p:nvPr/>
        </p:nvSpPr>
        <p:spPr>
          <a:xfrm>
            <a:off x="1" y="5697436"/>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08</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EC061CFB-CEFC-3F18-CC29-A86AA971E79A}"/>
              </a:ext>
            </a:extLst>
          </p:cNvPr>
          <p:cNvSpPr/>
          <p:nvPr/>
        </p:nvSpPr>
        <p:spPr>
          <a:xfrm>
            <a:off x="517980" y="78934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自己紹介</a:t>
            </a:r>
          </a:p>
        </p:txBody>
      </p:sp>
      <p:cxnSp>
        <p:nvCxnSpPr>
          <p:cNvPr id="12" name="直線コネクタ 11">
            <a:extLst>
              <a:ext uri="{FF2B5EF4-FFF2-40B4-BE49-F238E27FC236}">
                <a16:creationId xmlns:a16="http://schemas.microsoft.com/office/drawing/2014/main" id="{2952433A-43C3-7180-010A-5E72A2CFBA28}"/>
              </a:ext>
            </a:extLst>
          </p:cNvPr>
          <p:cNvCxnSpPr>
            <a:cxnSpLocks/>
          </p:cNvCxnSpPr>
          <p:nvPr/>
        </p:nvCxnSpPr>
        <p:spPr>
          <a:xfrm>
            <a:off x="517980" y="142335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D137C37A-0A10-6135-3CAD-D2556770F8A1}"/>
              </a:ext>
            </a:extLst>
          </p:cNvPr>
          <p:cNvCxnSpPr>
            <a:cxnSpLocks/>
          </p:cNvCxnSpPr>
          <p:nvPr/>
        </p:nvCxnSpPr>
        <p:spPr>
          <a:xfrm>
            <a:off x="517979" y="2130162"/>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51538207-7722-C523-A54C-7C2388B7D90D}"/>
              </a:ext>
            </a:extLst>
          </p:cNvPr>
          <p:cNvCxnSpPr>
            <a:cxnSpLocks/>
          </p:cNvCxnSpPr>
          <p:nvPr/>
        </p:nvCxnSpPr>
        <p:spPr>
          <a:xfrm>
            <a:off x="517979" y="2840664"/>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5" name="直線コネクタ 14">
            <a:extLst>
              <a:ext uri="{FF2B5EF4-FFF2-40B4-BE49-F238E27FC236}">
                <a16:creationId xmlns:a16="http://schemas.microsoft.com/office/drawing/2014/main" id="{7169F50F-B8B9-5B6B-84CF-3E0D72C9F06F}"/>
              </a:ext>
            </a:extLst>
          </p:cNvPr>
          <p:cNvCxnSpPr>
            <a:cxnSpLocks/>
          </p:cNvCxnSpPr>
          <p:nvPr/>
        </p:nvCxnSpPr>
        <p:spPr>
          <a:xfrm>
            <a:off x="517980" y="355792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A9A8127A-2FEC-34AF-636A-FA2E3FCB45ED}"/>
              </a:ext>
            </a:extLst>
          </p:cNvPr>
          <p:cNvCxnSpPr>
            <a:cxnSpLocks/>
          </p:cNvCxnSpPr>
          <p:nvPr/>
        </p:nvCxnSpPr>
        <p:spPr>
          <a:xfrm>
            <a:off x="517980" y="4270109"/>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7" name="直線コネクタ 16">
            <a:extLst>
              <a:ext uri="{FF2B5EF4-FFF2-40B4-BE49-F238E27FC236}">
                <a16:creationId xmlns:a16="http://schemas.microsoft.com/office/drawing/2014/main" id="{C8D3DE28-DA26-65A4-ED3D-F347C0433F05}"/>
              </a:ext>
            </a:extLst>
          </p:cNvPr>
          <p:cNvCxnSpPr>
            <a:cxnSpLocks/>
          </p:cNvCxnSpPr>
          <p:nvPr/>
        </p:nvCxnSpPr>
        <p:spPr>
          <a:xfrm>
            <a:off x="517980" y="4988633"/>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8" name="直線コネクタ 17">
            <a:extLst>
              <a:ext uri="{FF2B5EF4-FFF2-40B4-BE49-F238E27FC236}">
                <a16:creationId xmlns:a16="http://schemas.microsoft.com/office/drawing/2014/main" id="{A87223C6-2D7A-42EF-C361-FFD3B4E27D4E}"/>
              </a:ext>
            </a:extLst>
          </p:cNvPr>
          <p:cNvCxnSpPr>
            <a:cxnSpLocks/>
          </p:cNvCxnSpPr>
          <p:nvPr/>
        </p:nvCxnSpPr>
        <p:spPr>
          <a:xfrm>
            <a:off x="517979" y="5697436"/>
            <a:ext cx="1064037" cy="0"/>
          </a:xfrm>
          <a:prstGeom prst="line">
            <a:avLst/>
          </a:prstGeom>
          <a:ln w="12700">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正方形/長方形 18">
            <a:extLst>
              <a:ext uri="{FF2B5EF4-FFF2-40B4-BE49-F238E27FC236}">
                <a16:creationId xmlns:a16="http://schemas.microsoft.com/office/drawing/2014/main" id="{F8F42E56-58DE-2CC0-A6DF-F4D8F7AE37D7}"/>
              </a:ext>
            </a:extLst>
          </p:cNvPr>
          <p:cNvSpPr/>
          <p:nvPr/>
        </p:nvSpPr>
        <p:spPr>
          <a:xfrm>
            <a:off x="517980" y="148010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概要</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7F5948B6-FCAA-D6BB-904A-C8AC562A10FE}"/>
              </a:ext>
            </a:extLst>
          </p:cNvPr>
          <p:cNvSpPr/>
          <p:nvPr/>
        </p:nvSpPr>
        <p:spPr>
          <a:xfrm>
            <a:off x="517979" y="2189495"/>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非暗号化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50" b="1" dirty="0">
                <a:solidFill>
                  <a:schemeClr val="bg1"/>
                </a:solidFill>
                <a:latin typeface="BIZ UDPゴシック" panose="020B0400000000000000" pitchFamily="50" charset="-128"/>
                <a:ea typeface="BIZ UDPゴシック" panose="020B0400000000000000" pitchFamily="50" charset="-128"/>
              </a:rPr>
              <a:t>通信の検知</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4CA7297C-B9D4-F071-3888-96B34D757D71}"/>
              </a:ext>
            </a:extLst>
          </p:cNvPr>
          <p:cNvSpPr/>
          <p:nvPr/>
        </p:nvSpPr>
        <p:spPr>
          <a:xfrm>
            <a:off x="517979" y="289811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暗号化</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RAT</a:t>
            </a:r>
            <a:r>
              <a:rPr kumimoji="1" lang="ja-JP" altLang="en-US" sz="1050" b="1" dirty="0">
                <a:solidFill>
                  <a:schemeClr val="bg1"/>
                </a:solidFill>
                <a:latin typeface="BIZ UDPゴシック" panose="020B0400000000000000" pitchFamily="50" charset="-128"/>
                <a:ea typeface="BIZ UDPゴシック" panose="020B0400000000000000" pitchFamily="50" charset="-128"/>
              </a:rPr>
              <a:t>通信</a:t>
            </a:r>
            <a:endParaRPr kumimoji="1" lang="en-US" altLang="ja-JP" sz="105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及び検知</a:t>
            </a:r>
          </a:p>
        </p:txBody>
      </p:sp>
      <p:sp>
        <p:nvSpPr>
          <p:cNvPr id="22" name="正方形/長方形 21">
            <a:extLst>
              <a:ext uri="{FF2B5EF4-FFF2-40B4-BE49-F238E27FC236}">
                <a16:creationId xmlns:a16="http://schemas.microsoft.com/office/drawing/2014/main" id="{0A1929D5-2BDA-8089-0F81-90AEE4A717D1}"/>
              </a:ext>
            </a:extLst>
          </p:cNvPr>
          <p:cNvSpPr/>
          <p:nvPr/>
        </p:nvSpPr>
        <p:spPr>
          <a:xfrm>
            <a:off x="510358" y="3615863"/>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Defense 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3" name="正方形/長方形 22">
            <a:extLst>
              <a:ext uri="{FF2B5EF4-FFF2-40B4-BE49-F238E27FC236}">
                <a16:creationId xmlns:a16="http://schemas.microsoft.com/office/drawing/2014/main" id="{85D613B4-6204-766C-4E0D-279B2074EEA8}"/>
              </a:ext>
            </a:extLst>
          </p:cNvPr>
          <p:cNvSpPr/>
          <p:nvPr/>
        </p:nvSpPr>
        <p:spPr>
          <a:xfrm>
            <a:off x="517978" y="4341521"/>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BIZ UDPゴシック" panose="020B0400000000000000" pitchFamily="50" charset="-128"/>
                <a:ea typeface="BIZ UDPゴシック" panose="020B0400000000000000" pitchFamily="50" charset="-128"/>
              </a:rPr>
              <a:t>Defense</a:t>
            </a:r>
          </a:p>
          <a:p>
            <a:pPr algn="ctr"/>
            <a:r>
              <a:rPr lang="en-US" altLang="ja-JP" sz="1050" b="1" dirty="0">
                <a:solidFill>
                  <a:schemeClr val="bg1"/>
                </a:solidFill>
                <a:latin typeface="BIZ UDPゴシック" panose="020B0400000000000000" pitchFamily="50" charset="-128"/>
                <a:ea typeface="BIZ UDPゴシック" panose="020B0400000000000000" pitchFamily="50" charset="-128"/>
              </a:rPr>
              <a:t>Evasion</a:t>
            </a: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62211D32-B11E-F8C0-15E5-D4C8EF787162}"/>
              </a:ext>
            </a:extLst>
          </p:cNvPr>
          <p:cNvSpPr/>
          <p:nvPr/>
        </p:nvSpPr>
        <p:spPr>
          <a:xfrm>
            <a:off x="517978" y="5044878"/>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対策方法</a:t>
            </a:r>
          </a:p>
        </p:txBody>
      </p:sp>
      <p:sp>
        <p:nvSpPr>
          <p:cNvPr id="25" name="正方形/長方形 24">
            <a:extLst>
              <a:ext uri="{FF2B5EF4-FFF2-40B4-BE49-F238E27FC236}">
                <a16:creationId xmlns:a16="http://schemas.microsoft.com/office/drawing/2014/main" id="{970F6682-8C7C-A553-BEBF-18AE5403C751}"/>
              </a:ext>
            </a:extLst>
          </p:cNvPr>
          <p:cNvSpPr/>
          <p:nvPr/>
        </p:nvSpPr>
        <p:spPr>
          <a:xfrm>
            <a:off x="510358" y="5750440"/>
            <a:ext cx="1064036" cy="642033"/>
          </a:xfrm>
          <a:prstGeom prst="rect">
            <a:avLst/>
          </a:prstGeom>
          <a:solidFill>
            <a:srgbClr val="1C1C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a:solidFill>
                  <a:schemeClr val="bg1"/>
                </a:solidFill>
                <a:latin typeface="BIZ UDPゴシック" panose="020B0400000000000000" pitchFamily="50" charset="-128"/>
                <a:ea typeface="BIZ UDPゴシック" panose="020B0400000000000000" pitchFamily="50" charset="-128"/>
              </a:rPr>
              <a:t>おまけ</a:t>
            </a:r>
          </a:p>
          <a:p>
            <a:pPr algn="ctr"/>
            <a:endParaRPr kumimoji="1" lang="ja-JP" altLang="en-US" sz="1050" b="1" dirty="0">
              <a:solidFill>
                <a:schemeClr val="bg1"/>
              </a:solidFill>
              <a:latin typeface="BIZ UDPゴシック" panose="020B0400000000000000" pitchFamily="50" charset="-128"/>
              <a:ea typeface="BIZ UDPゴシック" panose="020B0400000000000000" pitchFamily="50" charset="-128"/>
            </a:endParaRPr>
          </a:p>
        </p:txBody>
      </p:sp>
      <p:sp>
        <p:nvSpPr>
          <p:cNvPr id="44" name="正方形/長方形 43">
            <a:extLst>
              <a:ext uri="{FF2B5EF4-FFF2-40B4-BE49-F238E27FC236}">
                <a16:creationId xmlns:a16="http://schemas.microsoft.com/office/drawing/2014/main" id="{D5B0AC26-985A-1AA2-BAC1-B0C5F8C25024}"/>
              </a:ext>
            </a:extLst>
          </p:cNvPr>
          <p:cNvSpPr/>
          <p:nvPr/>
        </p:nvSpPr>
        <p:spPr>
          <a:xfrm>
            <a:off x="7" y="0"/>
            <a:ext cx="393289" cy="712181"/>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54843242-5EB3-5140-9708-92FE08B0893E}"/>
              </a:ext>
            </a:extLst>
          </p:cNvPr>
          <p:cNvSpPr/>
          <p:nvPr/>
        </p:nvSpPr>
        <p:spPr>
          <a:xfrm>
            <a:off x="0" y="6277719"/>
            <a:ext cx="393289" cy="580282"/>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b="1">
              <a:solidFill>
                <a:schemeClr val="bg1"/>
              </a:solidFill>
              <a:latin typeface="BIZ UDPゴシック" panose="020B0400000000000000" pitchFamily="50" charset="-128"/>
              <a:ea typeface="BIZ UDPゴシック" panose="020B0400000000000000" pitchFamily="50" charset="-128"/>
            </a:endParaRPr>
          </a:p>
        </p:txBody>
      </p:sp>
      <p:pic>
        <p:nvPicPr>
          <p:cNvPr id="46" name="図 45" descr="グラフィカル ユーザー インターフェイス, アプリケーション&#10;&#10;自動的に生成された説明">
            <a:extLst>
              <a:ext uri="{FF2B5EF4-FFF2-40B4-BE49-F238E27FC236}">
                <a16:creationId xmlns:a16="http://schemas.microsoft.com/office/drawing/2014/main" id="{7C26C58E-DAD2-A81B-5EA6-6E82B6C5D474}"/>
              </a:ext>
            </a:extLst>
          </p:cNvPr>
          <p:cNvPicPr>
            <a:picLocks noChangeAspect="1"/>
          </p:cNvPicPr>
          <p:nvPr/>
        </p:nvPicPr>
        <p:blipFill>
          <a:blip r:embed="rId2">
            <a:extLst>
              <a:ext uri="{28A0092B-C50C-407E-A947-70E740481C1C}">
                <a14:useLocalDpi xmlns:a14="http://schemas.microsoft.com/office/drawing/2010/main" val="0"/>
              </a:ext>
            </a:extLst>
          </a:blip>
          <a:srcRect l="12971" r="10554"/>
          <a:stretch/>
        </p:blipFill>
        <p:spPr>
          <a:xfrm>
            <a:off x="2087523" y="3557929"/>
            <a:ext cx="9280563" cy="1664826"/>
          </a:xfrm>
          <a:prstGeom prst="rect">
            <a:avLst/>
          </a:prstGeom>
        </p:spPr>
      </p:pic>
      <p:sp>
        <p:nvSpPr>
          <p:cNvPr id="2" name="テキスト ボックス 1">
            <a:extLst>
              <a:ext uri="{FF2B5EF4-FFF2-40B4-BE49-F238E27FC236}">
                <a16:creationId xmlns:a16="http://schemas.microsoft.com/office/drawing/2014/main" id="{6DCB4581-9282-527F-3FD5-3E360B3F79ED}"/>
              </a:ext>
            </a:extLst>
          </p:cNvPr>
          <p:cNvSpPr txBox="1"/>
          <p:nvPr/>
        </p:nvSpPr>
        <p:spPr>
          <a:xfrm>
            <a:off x="2016087" y="587137"/>
            <a:ext cx="10844980" cy="523220"/>
          </a:xfrm>
          <a:prstGeom prst="rect">
            <a:avLst/>
          </a:prstGeom>
          <a:noFill/>
        </p:spPr>
        <p:txBody>
          <a:bodyPr wrap="square">
            <a:spAutoFit/>
          </a:bodyPr>
          <a:lstStyle/>
          <a:p>
            <a:r>
              <a:rPr lang="ja-JP" altLang="en-US" sz="2800" b="1" dirty="0">
                <a:solidFill>
                  <a:schemeClr val="bg1"/>
                </a:solidFill>
              </a:rPr>
              <a:t>非暗号化通信の検知 </a:t>
            </a:r>
            <a:r>
              <a:rPr lang="en-US" altLang="ja-JP" sz="2800" b="1" dirty="0">
                <a:solidFill>
                  <a:schemeClr val="bg1"/>
                </a:solidFill>
              </a:rPr>
              <a:t>(</a:t>
            </a:r>
            <a:r>
              <a:rPr lang="en-US" altLang="ja-JP" sz="2800" b="1" dirty="0" err="1">
                <a:solidFill>
                  <a:schemeClr val="bg1"/>
                </a:solidFill>
              </a:rPr>
              <a:t>netcat</a:t>
            </a:r>
            <a:r>
              <a:rPr lang="en-US" altLang="ja-JP" sz="2800" b="1" dirty="0">
                <a:solidFill>
                  <a:schemeClr val="bg1"/>
                </a:solidFill>
              </a:rPr>
              <a:t>)</a:t>
            </a:r>
            <a:endParaRPr lang="ja-JP" altLang="en-US" sz="2800" b="1" dirty="0">
              <a:solidFill>
                <a:schemeClr val="bg1"/>
              </a:solidFill>
            </a:endParaRPr>
          </a:p>
        </p:txBody>
      </p:sp>
      <p:sp>
        <p:nvSpPr>
          <p:cNvPr id="42" name="テキスト ボックス 41">
            <a:extLst>
              <a:ext uri="{FF2B5EF4-FFF2-40B4-BE49-F238E27FC236}">
                <a16:creationId xmlns:a16="http://schemas.microsoft.com/office/drawing/2014/main" id="{CF06B60F-76F7-3E71-291A-B07EDDE8400D}"/>
              </a:ext>
            </a:extLst>
          </p:cNvPr>
          <p:cNvSpPr txBox="1"/>
          <p:nvPr/>
        </p:nvSpPr>
        <p:spPr>
          <a:xfrm>
            <a:off x="2016086" y="1876788"/>
            <a:ext cx="9743784" cy="1323439"/>
          </a:xfrm>
          <a:prstGeom prst="rect">
            <a:avLst/>
          </a:prstGeom>
          <a:noFill/>
        </p:spPr>
        <p:txBody>
          <a:bodyPr wrap="square" rtlCol="0">
            <a:spAutoFit/>
          </a:bodyPr>
          <a:lstStyle/>
          <a:p>
            <a:r>
              <a:rPr lang="en-US" altLang="ja-JP" sz="1600" dirty="0" err="1">
                <a:solidFill>
                  <a:schemeClr val="bg1"/>
                </a:solidFill>
              </a:rPr>
              <a:t>netcat</a:t>
            </a:r>
            <a:r>
              <a:rPr lang="ja-JP" altLang="en-US" sz="1600" dirty="0">
                <a:solidFill>
                  <a:schemeClr val="bg1"/>
                </a:solidFill>
              </a:rPr>
              <a:t>の通信を確立した直後から</a:t>
            </a:r>
            <a:r>
              <a:rPr lang="en-US" altLang="ja-JP" sz="1600" dirty="0">
                <a:solidFill>
                  <a:schemeClr val="bg1"/>
                </a:solidFill>
              </a:rPr>
              <a:t>PA220</a:t>
            </a:r>
            <a:r>
              <a:rPr lang="ja-JP" altLang="en-US" sz="1600" dirty="0">
                <a:solidFill>
                  <a:schemeClr val="bg1"/>
                </a:solidFill>
              </a:rPr>
              <a:t>ではアラートとして検出され始める。</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非暗号化通信のため、</a:t>
            </a:r>
            <a:r>
              <a:rPr lang="en-US" altLang="ja-JP" sz="1600" dirty="0">
                <a:solidFill>
                  <a:schemeClr val="bg1"/>
                </a:solidFill>
              </a:rPr>
              <a:t>NGFW</a:t>
            </a:r>
            <a:r>
              <a:rPr lang="ja-JP" altLang="en-US" sz="1600" dirty="0">
                <a:solidFill>
                  <a:schemeClr val="bg1"/>
                </a:solidFill>
              </a:rPr>
              <a:t>のシグネチャに一致し検知される。</a:t>
            </a:r>
            <a:endParaRPr lang="en-US" altLang="ja-JP" sz="1600" dirty="0">
              <a:solidFill>
                <a:schemeClr val="bg1"/>
              </a:solidFill>
            </a:endParaRPr>
          </a:p>
          <a:p>
            <a:endParaRPr lang="en-US" altLang="ja-JP" sz="1600" dirty="0">
              <a:solidFill>
                <a:schemeClr val="bg1"/>
              </a:solidFill>
            </a:endParaRPr>
          </a:p>
          <a:p>
            <a:r>
              <a:rPr lang="ja-JP" altLang="en-US" sz="1600" dirty="0">
                <a:solidFill>
                  <a:schemeClr val="bg1"/>
                </a:solidFill>
              </a:rPr>
              <a:t>このように、単純な</a:t>
            </a:r>
            <a:r>
              <a:rPr lang="en-US" altLang="ja-JP" sz="1600" dirty="0" err="1">
                <a:solidFill>
                  <a:schemeClr val="bg1"/>
                </a:solidFill>
              </a:rPr>
              <a:t>netcat</a:t>
            </a:r>
            <a:r>
              <a:rPr lang="ja-JP" altLang="en-US" sz="1600" dirty="0">
                <a:solidFill>
                  <a:schemeClr val="bg1"/>
                </a:solidFill>
              </a:rPr>
              <a:t>を攻撃者が行った場合は、</a:t>
            </a:r>
            <a:r>
              <a:rPr lang="en-US" altLang="ja-JP" sz="1600" dirty="0">
                <a:solidFill>
                  <a:schemeClr val="bg1"/>
                </a:solidFill>
              </a:rPr>
              <a:t>SoC</a:t>
            </a:r>
            <a:r>
              <a:rPr lang="ja-JP" altLang="en-US" sz="1600" dirty="0">
                <a:solidFill>
                  <a:schemeClr val="bg1"/>
                </a:solidFill>
              </a:rPr>
              <a:t>などに攻撃者が特定されてしまう。</a:t>
            </a:r>
            <a:endParaRPr lang="en-US" altLang="ja-JP" sz="1600" dirty="0">
              <a:solidFill>
                <a:schemeClr val="bg1"/>
              </a:solidFill>
            </a:endParaRPr>
          </a:p>
        </p:txBody>
      </p:sp>
      <p:sp>
        <p:nvSpPr>
          <p:cNvPr id="47" name="テキスト ボックス 46">
            <a:extLst>
              <a:ext uri="{FF2B5EF4-FFF2-40B4-BE49-F238E27FC236}">
                <a16:creationId xmlns:a16="http://schemas.microsoft.com/office/drawing/2014/main" id="{683D0FF5-9E5E-6BCC-FC80-EFDCAD19D70A}"/>
              </a:ext>
            </a:extLst>
          </p:cNvPr>
          <p:cNvSpPr txBox="1"/>
          <p:nvPr/>
        </p:nvSpPr>
        <p:spPr>
          <a:xfrm>
            <a:off x="2016087" y="1277551"/>
            <a:ext cx="10844980" cy="400110"/>
          </a:xfrm>
          <a:prstGeom prst="rect">
            <a:avLst/>
          </a:prstGeom>
          <a:noFill/>
        </p:spPr>
        <p:txBody>
          <a:bodyPr wrap="square">
            <a:spAutoFit/>
          </a:bodyPr>
          <a:lstStyle/>
          <a:p>
            <a:r>
              <a:rPr kumimoji="1" lang="en-US" altLang="ja-JP" sz="2000" b="1" dirty="0">
                <a:solidFill>
                  <a:schemeClr val="bg1"/>
                </a:solidFill>
              </a:rPr>
              <a:t>PA220 </a:t>
            </a:r>
            <a:r>
              <a:rPr kumimoji="1" lang="en-US" altLang="ja-JP" sz="2000" b="1" dirty="0" err="1">
                <a:solidFill>
                  <a:schemeClr val="bg1"/>
                </a:solidFill>
              </a:rPr>
              <a:t>netcat</a:t>
            </a:r>
            <a:r>
              <a:rPr kumimoji="1" lang="ja-JP" altLang="en-US" sz="2000" b="1" dirty="0">
                <a:solidFill>
                  <a:schemeClr val="bg1"/>
                </a:solidFill>
              </a:rPr>
              <a:t>の検知</a:t>
            </a:r>
          </a:p>
        </p:txBody>
      </p:sp>
    </p:spTree>
    <p:extLst>
      <p:ext uri="{BB962C8B-B14F-4D97-AF65-F5344CB8AC3E}">
        <p14:creationId xmlns:p14="http://schemas.microsoft.com/office/powerpoint/2010/main" val="425991635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630</TotalTime>
  <Words>1929</Words>
  <Application>Microsoft Office PowerPoint</Application>
  <PresentationFormat>ワイド画面</PresentationFormat>
  <Paragraphs>534</Paragraphs>
  <Slides>17</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BIZ UDPゴシック</vt:lpstr>
      <vt:lpstr>BIZ UDゴシック</vt:lpstr>
      <vt:lpstr>游ゴシック</vt:lpstr>
      <vt:lpstr>游ゴシック Light</vt:lpstr>
      <vt:lpstr>Arial</vt:lpstr>
      <vt:lpstr>Consolas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404 enoki</dc:creator>
  <cp:lastModifiedBy>１３３７ VERIVERITAS</cp:lastModifiedBy>
  <cp:revision>41</cp:revision>
  <dcterms:created xsi:type="dcterms:W3CDTF">2025-02-04T00:40:39Z</dcterms:created>
  <dcterms:modified xsi:type="dcterms:W3CDTF">2025-02-06T14:07:36Z</dcterms:modified>
</cp:coreProperties>
</file>