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8" r:id="rId10"/>
    <p:sldId id="267" r:id="rId11"/>
    <p:sldId id="262" r:id="rId12"/>
    <p:sldId id="263" r:id="rId13"/>
    <p:sldId id="270" r:id="rId14"/>
    <p:sldId id="271" r:id="rId15"/>
    <p:sldId id="273" r:id="rId16"/>
    <p:sldId id="274" r:id="rId17"/>
    <p:sldId id="275" r:id="rId18"/>
    <p:sldId id="276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ota matsuda" userId="805e7d16856c5ccf" providerId="LiveId" clId="{7C85F7C5-0158-4A33-BFCE-CAECCFC333D1}"/>
    <pc:docChg chg="undo custSel delSld modSld">
      <pc:chgData name="shota matsuda" userId="805e7d16856c5ccf" providerId="LiveId" clId="{7C85F7C5-0158-4A33-BFCE-CAECCFC333D1}" dt="2025-04-13T14:35:57.783" v="70" actId="47"/>
      <pc:docMkLst>
        <pc:docMk/>
      </pc:docMkLst>
      <pc:sldChg chg="modSp mod">
        <pc:chgData name="shota matsuda" userId="805e7d16856c5ccf" providerId="LiveId" clId="{7C85F7C5-0158-4A33-BFCE-CAECCFC333D1}" dt="2025-04-07T12:10:44.948" v="5" actId="113"/>
        <pc:sldMkLst>
          <pc:docMk/>
          <pc:sldMk cId="1600712289" sldId="263"/>
        </pc:sldMkLst>
        <pc:spChg chg="mod">
          <ac:chgData name="shota matsuda" userId="805e7d16856c5ccf" providerId="LiveId" clId="{7C85F7C5-0158-4A33-BFCE-CAECCFC333D1}" dt="2025-04-07T12:10:44.948" v="5" actId="113"/>
          <ac:spMkLst>
            <pc:docMk/>
            <pc:sldMk cId="1600712289" sldId="263"/>
            <ac:spMk id="2" creationId="{1B4211CD-10E7-F5A3-A636-8506E2545B43}"/>
          </ac:spMkLst>
        </pc:spChg>
      </pc:sldChg>
      <pc:sldChg chg="modSp mod">
        <pc:chgData name="shota matsuda" userId="805e7d16856c5ccf" providerId="LiveId" clId="{7C85F7C5-0158-4A33-BFCE-CAECCFC333D1}" dt="2025-04-07T12:11:00.926" v="10" actId="14100"/>
        <pc:sldMkLst>
          <pc:docMk/>
          <pc:sldMk cId="1017654535" sldId="270"/>
        </pc:sldMkLst>
        <pc:spChg chg="mod">
          <ac:chgData name="shota matsuda" userId="805e7d16856c5ccf" providerId="LiveId" clId="{7C85F7C5-0158-4A33-BFCE-CAECCFC333D1}" dt="2025-04-07T12:10:56.238" v="9" actId="113"/>
          <ac:spMkLst>
            <pc:docMk/>
            <pc:sldMk cId="1017654535" sldId="270"/>
            <ac:spMk id="2" creationId="{2BC5CDE9-C3BE-E0D8-183D-D8E14E297105}"/>
          </ac:spMkLst>
        </pc:spChg>
        <pc:picChg chg="mod">
          <ac:chgData name="shota matsuda" userId="805e7d16856c5ccf" providerId="LiveId" clId="{7C85F7C5-0158-4A33-BFCE-CAECCFC333D1}" dt="2025-04-07T12:11:00.926" v="10" actId="14100"/>
          <ac:picMkLst>
            <pc:docMk/>
            <pc:sldMk cId="1017654535" sldId="270"/>
            <ac:picMk id="6" creationId="{2F6740AD-694F-5671-EF03-535B0C6EDE19}"/>
          </ac:picMkLst>
        </pc:picChg>
      </pc:sldChg>
      <pc:sldChg chg="modSp mod">
        <pc:chgData name="shota matsuda" userId="805e7d16856c5ccf" providerId="LiveId" clId="{7C85F7C5-0158-4A33-BFCE-CAECCFC333D1}" dt="2025-04-07T12:11:24.517" v="41" actId="113"/>
        <pc:sldMkLst>
          <pc:docMk/>
          <pc:sldMk cId="2586754992" sldId="271"/>
        </pc:sldMkLst>
        <pc:spChg chg="mod">
          <ac:chgData name="shota matsuda" userId="805e7d16856c5ccf" providerId="LiveId" clId="{7C85F7C5-0158-4A33-BFCE-CAECCFC333D1}" dt="2025-04-07T12:11:24.517" v="41" actId="113"/>
          <ac:spMkLst>
            <pc:docMk/>
            <pc:sldMk cId="2586754992" sldId="271"/>
            <ac:spMk id="2" creationId="{E3814CBA-6162-C777-1D8E-511D44DDE714}"/>
          </ac:spMkLst>
        </pc:spChg>
        <pc:picChg chg="mod">
          <ac:chgData name="shota matsuda" userId="805e7d16856c5ccf" providerId="LiveId" clId="{7C85F7C5-0158-4A33-BFCE-CAECCFC333D1}" dt="2025-04-07T12:11:20.915" v="40" actId="14100"/>
          <ac:picMkLst>
            <pc:docMk/>
            <pc:sldMk cId="2586754992" sldId="271"/>
            <ac:picMk id="4" creationId="{4594B43A-2B86-0A86-A930-33C9410EBF3D}"/>
          </ac:picMkLst>
        </pc:picChg>
      </pc:sldChg>
      <pc:sldChg chg="modSp mod">
        <pc:chgData name="shota matsuda" userId="805e7d16856c5ccf" providerId="LiveId" clId="{7C85F7C5-0158-4A33-BFCE-CAECCFC333D1}" dt="2025-04-07T12:11:40.495" v="46" actId="113"/>
        <pc:sldMkLst>
          <pc:docMk/>
          <pc:sldMk cId="1783990365" sldId="273"/>
        </pc:sldMkLst>
        <pc:spChg chg="mod">
          <ac:chgData name="shota matsuda" userId="805e7d16856c5ccf" providerId="LiveId" clId="{7C85F7C5-0158-4A33-BFCE-CAECCFC333D1}" dt="2025-04-07T12:11:40.495" v="46" actId="113"/>
          <ac:spMkLst>
            <pc:docMk/>
            <pc:sldMk cId="1783990365" sldId="273"/>
            <ac:spMk id="2" creationId="{7DC8454C-F49B-B5BC-33CC-3A214E1D895E}"/>
          </ac:spMkLst>
        </pc:spChg>
        <pc:picChg chg="mod">
          <ac:chgData name="shota matsuda" userId="805e7d16856c5ccf" providerId="LiveId" clId="{7C85F7C5-0158-4A33-BFCE-CAECCFC333D1}" dt="2025-04-07T12:11:30.892" v="42" actId="14100"/>
          <ac:picMkLst>
            <pc:docMk/>
            <pc:sldMk cId="1783990365" sldId="273"/>
            <ac:picMk id="5" creationId="{720A43A5-75A2-E4E2-EC1D-EC64A76879DD}"/>
          </ac:picMkLst>
        </pc:picChg>
      </pc:sldChg>
      <pc:sldChg chg="modSp mod">
        <pc:chgData name="shota matsuda" userId="805e7d16856c5ccf" providerId="LiveId" clId="{7C85F7C5-0158-4A33-BFCE-CAECCFC333D1}" dt="2025-04-07T12:11:59.076" v="51" actId="14100"/>
        <pc:sldMkLst>
          <pc:docMk/>
          <pc:sldMk cId="944006936" sldId="274"/>
        </pc:sldMkLst>
        <pc:spChg chg="mod">
          <ac:chgData name="shota matsuda" userId="805e7d16856c5ccf" providerId="LiveId" clId="{7C85F7C5-0158-4A33-BFCE-CAECCFC333D1}" dt="2025-04-07T12:11:56.969" v="50" actId="113"/>
          <ac:spMkLst>
            <pc:docMk/>
            <pc:sldMk cId="944006936" sldId="274"/>
            <ac:spMk id="2" creationId="{DD7D3EF9-CF3D-5CB6-87A3-988E8F1FBEE5}"/>
          </ac:spMkLst>
        </pc:spChg>
        <pc:picChg chg="mod">
          <ac:chgData name="shota matsuda" userId="805e7d16856c5ccf" providerId="LiveId" clId="{7C85F7C5-0158-4A33-BFCE-CAECCFC333D1}" dt="2025-04-07T12:11:59.076" v="51" actId="14100"/>
          <ac:picMkLst>
            <pc:docMk/>
            <pc:sldMk cId="944006936" sldId="274"/>
            <ac:picMk id="4" creationId="{86F8C0CE-E37E-194E-F340-EBA606DA1465}"/>
          </ac:picMkLst>
        </pc:picChg>
      </pc:sldChg>
      <pc:sldChg chg="modSp mod">
        <pc:chgData name="shota matsuda" userId="805e7d16856c5ccf" providerId="LiveId" clId="{7C85F7C5-0158-4A33-BFCE-CAECCFC333D1}" dt="2025-04-07T12:12:10.791" v="68" actId="20577"/>
        <pc:sldMkLst>
          <pc:docMk/>
          <pc:sldMk cId="3159675422" sldId="276"/>
        </pc:sldMkLst>
        <pc:spChg chg="mod">
          <ac:chgData name="shota matsuda" userId="805e7d16856c5ccf" providerId="LiveId" clId="{7C85F7C5-0158-4A33-BFCE-CAECCFC333D1}" dt="2025-04-07T12:12:10.791" v="68" actId="20577"/>
          <ac:spMkLst>
            <pc:docMk/>
            <pc:sldMk cId="3159675422" sldId="276"/>
            <ac:spMk id="2" creationId="{C930E6F8-10A1-A037-8A4A-58A023E5B23F}"/>
          </ac:spMkLst>
        </pc:spChg>
      </pc:sldChg>
      <pc:sldChg chg="addSp del mod">
        <pc:chgData name="shota matsuda" userId="805e7d16856c5ccf" providerId="LiveId" clId="{7C85F7C5-0158-4A33-BFCE-CAECCFC333D1}" dt="2025-04-13T14:35:57.783" v="70" actId="47"/>
        <pc:sldMkLst>
          <pc:docMk/>
          <pc:sldMk cId="2884150979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43A54E-CFAB-773F-9AF7-8BE149F5F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D4324E-80A0-16EE-BD04-1BC01730F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AA982C-86FF-7F68-DA33-21639C10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860A3-A9DD-57E7-4454-BC169D4A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DC59C7-6203-3ED5-1243-7E7E7A30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55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809F21-F9B7-0564-ED1E-394FA2FD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F6EF2F2-3BBC-A69C-8811-71DD14AE6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B05ECA-6D14-B8EC-4A61-5F7D3DE6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94898E-9B39-B15F-22D0-8C60230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A70CBB-40E6-2D0F-1582-A0A4D3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83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6E981BD-3EED-50CF-9527-305DB040C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8C310F-EB14-90EF-7B9E-B2DEDD514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B73E5D-9F65-1CA4-7B42-4890AAA0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24DE8E-CEB6-E756-1510-F5DAFFE2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ACFFE3-3CFE-57F3-795D-DCCFA6A6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0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1CAB07-F733-BD75-0877-042FDC4E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39515F-DA3C-2326-037A-6F0696E77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263C41-F1C7-AB5B-F56A-11E0BFEA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DE4C98-973F-C152-7589-95E80004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179CBD-5372-BD2B-6BC7-454E3FEE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10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4497A6-FFE3-E8DC-D088-5DCEA9BF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013878-A614-5655-EFDA-96A59667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DD1EA6-65B8-310B-9B13-7065EE7A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0AB44D-C826-5784-7198-31E05F27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6DC771-40FE-558A-A72B-F8C57A08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75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DA88F6-A426-F12E-0B8C-E533BCD1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9FB1FD-96AE-5D22-8027-51DC4E61B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16EAB72-B4C0-366D-4A09-1FB0A2B20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6C2A42-8E91-734C-7785-C46976E6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FBABE5-F638-170E-CD87-FB27E655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C1C1FF-EC64-99CC-D14B-96329AE6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8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17E49-757B-3340-1980-74632358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17AA9C-872D-D281-E36B-921CCDB04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A46D11-8F06-DCAC-0DB7-05D4A461B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637B55-C13F-A7A0-58E8-2BEB678A4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A168AF-31EE-1A8F-832B-E08AE83CF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B5BA685-D79B-B506-452D-EA3A21EA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67DE38C-1693-CEBF-0DD2-9782A39D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43D050-55A2-B36C-241B-3C4957B8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55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97977A-EA4B-6045-BC08-91121088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209B2A9-5F27-E811-80F7-195457E0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52C02AF-5796-975D-FB6D-2830085D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B4FE20-3E6C-5DD4-1035-0E2EBCD1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3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19250C-EDC9-31F8-6B40-E7EE4166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293E9A-21E0-DD82-3736-405694CF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7962D2-5188-585D-AC7F-044396B5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05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F1DD8D-FFA4-CB70-C119-0C2EDE52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1B5520-F475-C79B-9D71-9DCA4963D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66D8A93-AB3D-057C-9B6B-16E46CEAD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211F62-F2B5-3049-39BB-5D902117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506099-6A5E-A61E-4F3E-CF718A77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2263B5-8ED8-2A0F-ECA6-CF2BE8D9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46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FC5A4E-E17E-F004-8143-A7715802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C2541F7-6E4B-9019-4F21-53FC5476F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E03330-920F-6F27-71EF-E9366E8CA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CAD65E-B45B-17A2-D617-07EB5858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9F86EC-EC92-504F-3916-43AF8032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FBDDA0-740D-4D99-45D1-F3513C4F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36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4D7DF53-1E59-3E25-0F6C-ACF0DA34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76BA41-4AD4-E624-85D4-265130D87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BCB358-A4D2-C5AD-E02F-28931DF60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EE0D0B-C115-4321-B5CC-099B9DE7C5C6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D286C5-0DA0-0804-EF1A-9D014B2CD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EF4A66-FE45-91D2-51E3-12DAF5D23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8C22E6-766C-4AAD-8B90-42BAE5ECA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3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55EFE4-A223-9BBB-444D-D2FAEE927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仮想空間でセキュリティを語る</a:t>
            </a:r>
            <a:b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36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VRChat</a:t>
            </a:r>
            <a:r>
              <a:rPr lang="en-US" altLang="ja-JP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脅威モデリング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2719FB8-1413-2A51-57C3-E5A2CBAA6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/>
          <a:lstStyle/>
          <a:p>
            <a:r>
              <a:rPr kumimoji="1" lang="ja-JP" altLang="en-US" dirty="0"/>
              <a:t>セキュリティ集会 </a:t>
            </a:r>
            <a:r>
              <a:rPr kumimoji="1" lang="en-US" altLang="ja-JP" dirty="0"/>
              <a:t>in </a:t>
            </a:r>
            <a:r>
              <a:rPr kumimoji="1" lang="en-US" altLang="ja-JP" dirty="0" err="1"/>
              <a:t>VRChat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673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D7D64-706E-9E81-63D6-E8ABB012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47895-7A08-E576-D62A-47A3979C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ほかのオンライン環境と比べて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0D90CEA-772B-72FD-176D-C442F5BA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7"/>
            <a:ext cx="10515600" cy="4351338"/>
          </a:xfrm>
        </p:spPr>
        <p:txBody>
          <a:bodyPr/>
          <a:lstStyle/>
          <a:p>
            <a:r>
              <a:rPr lang="en-US" altLang="ja-JP" b="1" dirty="0"/>
              <a:t>Discord</a:t>
            </a:r>
            <a:r>
              <a:rPr lang="ja-JP" altLang="en-US" b="1" dirty="0"/>
              <a:t>や</a:t>
            </a:r>
            <a:r>
              <a:rPr lang="en-US" altLang="ja-JP" b="1" dirty="0"/>
              <a:t>ZOOM</a:t>
            </a:r>
            <a:r>
              <a:rPr lang="ja-JP" altLang="en-US" b="1" dirty="0"/>
              <a:t>は平坦</a:t>
            </a:r>
            <a:endParaRPr lang="en-US" altLang="ja-JP" b="1" dirty="0"/>
          </a:p>
          <a:p>
            <a:pPr lvl="1"/>
            <a:r>
              <a:rPr lang="ja-JP" altLang="en-US" b="1" dirty="0"/>
              <a:t>一度に一つの話題しかできない、結局しゃべるのは</a:t>
            </a:r>
            <a:r>
              <a:rPr lang="en-US" altLang="ja-JP" b="1" dirty="0"/>
              <a:t>2</a:t>
            </a:r>
            <a:r>
              <a:rPr lang="ja-JP" altLang="en-US" b="1" dirty="0"/>
              <a:t>，</a:t>
            </a:r>
            <a:r>
              <a:rPr lang="en-US" altLang="ja-JP" b="1" dirty="0"/>
              <a:t>3</a:t>
            </a:r>
            <a:r>
              <a:rPr lang="ja-JP" altLang="en-US" b="1" dirty="0"/>
              <a:t>人</a:t>
            </a:r>
            <a:endParaRPr lang="en-US" altLang="ja-JP" b="1" dirty="0"/>
          </a:p>
          <a:p>
            <a:r>
              <a:rPr lang="en-US" altLang="ja-JP" b="1" dirty="0" err="1"/>
              <a:t>VRChat</a:t>
            </a:r>
            <a:r>
              <a:rPr lang="ja-JP" altLang="en-US" b="1" dirty="0"/>
              <a:t>なら</a:t>
            </a:r>
            <a:endParaRPr lang="en-US" altLang="ja-JP" b="1" dirty="0"/>
          </a:p>
          <a:p>
            <a:pPr lvl="1"/>
            <a:r>
              <a:rPr lang="ja-JP" altLang="en-US" b="1" dirty="0"/>
              <a:t>ノンバーバルコミュニケーションが取れる</a:t>
            </a:r>
            <a:endParaRPr lang="en-US" altLang="ja-JP" b="1" dirty="0"/>
          </a:p>
          <a:p>
            <a:pPr lvl="1"/>
            <a:r>
              <a:rPr lang="ja-JP" altLang="en-US" b="1" dirty="0"/>
              <a:t>現実に近い交流体験ができる</a:t>
            </a:r>
            <a:endParaRPr lang="en-US" altLang="ja-JP" b="1" dirty="0"/>
          </a:p>
          <a:p>
            <a:pPr lvl="1"/>
            <a:r>
              <a:rPr lang="ja-JP" altLang="en-US" b="1" dirty="0"/>
              <a:t>会話のコロニーができる</a:t>
            </a:r>
            <a:endParaRPr lang="en-US" altLang="ja-JP" b="1" dirty="0"/>
          </a:p>
          <a:p>
            <a:pPr lvl="1"/>
            <a:endParaRPr lang="en-US" altLang="ja-JP" b="1" dirty="0"/>
          </a:p>
          <a:p>
            <a:pPr marL="457200" lvl="1" indent="0">
              <a:buNone/>
            </a:pPr>
            <a:endParaRPr lang="en-US" altLang="ja-JP" dirty="0"/>
          </a:p>
        </p:txBody>
      </p:sp>
      <p:pic>
        <p:nvPicPr>
          <p:cNvPr id="3" name="コンテンツ プレースホルダー 6" descr="屋内, ゲーム, 再生, 人 が含まれている画像&#10;&#10;自動的に生成された説明">
            <a:extLst>
              <a:ext uri="{FF2B5EF4-FFF2-40B4-BE49-F238E27FC236}">
                <a16:creationId xmlns:a16="http://schemas.microsoft.com/office/drawing/2014/main" id="{9CFFBE27-CDDB-4DA3-BCF9-9AC88FFF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14688"/>
            <a:ext cx="6476999" cy="3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95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6E40-DD2D-7140-80A4-493EF681B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77CF38-E691-470C-4A10-791452D3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DM</a:t>
            </a:r>
            <a:r>
              <a:rPr kumimoji="1" lang="ja-JP" altLang="en-US" b="1" dirty="0"/>
              <a:t>に突撃する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1C037CB-B840-5B2C-74D5-1A5DE7DA0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793" y="1425375"/>
            <a:ext cx="5744377" cy="3362794"/>
          </a:xfrm>
        </p:spPr>
      </p:pic>
      <p:sp>
        <p:nvSpPr>
          <p:cNvPr id="7" name="円: 塗りつぶしなし 6">
            <a:extLst>
              <a:ext uri="{FF2B5EF4-FFF2-40B4-BE49-F238E27FC236}">
                <a16:creationId xmlns:a16="http://schemas.microsoft.com/office/drawing/2014/main" id="{21620DAC-8E08-AC1A-E051-78AB9987C5D9}"/>
              </a:ext>
            </a:extLst>
          </p:cNvPr>
          <p:cNvSpPr/>
          <p:nvPr/>
        </p:nvSpPr>
        <p:spPr>
          <a:xfrm>
            <a:off x="8209831" y="3588025"/>
            <a:ext cx="1103134" cy="606287"/>
          </a:xfrm>
          <a:prstGeom prst="donut">
            <a:avLst>
              <a:gd name="adj" fmla="val 859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CC3303-D20E-936F-794D-18C625BB635E}"/>
              </a:ext>
            </a:extLst>
          </p:cNvPr>
          <p:cNvSpPr txBox="1"/>
          <p:nvPr/>
        </p:nvSpPr>
        <p:spPr>
          <a:xfrm>
            <a:off x="838200" y="1541600"/>
            <a:ext cx="44856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小笠さんの</a:t>
            </a:r>
            <a:r>
              <a:rPr lang="en-US" altLang="ja-JP" b="1" dirty="0"/>
              <a:t>X</a:t>
            </a:r>
            <a:r>
              <a:rPr lang="ja-JP" altLang="en-US" b="1" dirty="0"/>
              <a:t>のプロフィールに</a:t>
            </a:r>
            <a:endParaRPr lang="en-US" altLang="ja-JP" b="1" dirty="0"/>
          </a:p>
          <a:p>
            <a:r>
              <a:rPr lang="ja-JP" altLang="en-US" b="1" dirty="0"/>
              <a:t>「現地現物」と書いてある</a:t>
            </a:r>
            <a:endParaRPr lang="en-US" altLang="ja-JP" b="1" dirty="0"/>
          </a:p>
          <a:p>
            <a:endParaRPr lang="en-US" altLang="ja-JP" b="1" dirty="0"/>
          </a:p>
          <a:p>
            <a:r>
              <a:rPr kumimoji="1" lang="ja-JP" altLang="en-US" b="1" dirty="0"/>
              <a:t>が、</a:t>
            </a:r>
            <a:r>
              <a:rPr kumimoji="1" lang="en-US" altLang="ja-JP" b="1" dirty="0"/>
              <a:t>VR</a:t>
            </a:r>
            <a:r>
              <a:rPr kumimoji="1" lang="ja-JP" altLang="en-US" b="1" dirty="0"/>
              <a:t>の可能性を見てみたいとのことで一度ワークショップをテストしてくれることに</a:t>
            </a:r>
            <a:endParaRPr kumimoji="1" lang="en-US" altLang="ja-JP" b="1" dirty="0"/>
          </a:p>
          <a:p>
            <a:endParaRPr lang="en-US" altLang="ja-JP" b="1" dirty="0"/>
          </a:p>
          <a:p>
            <a:endParaRPr kumimoji="1" lang="en-US" altLang="ja-JP" b="1" dirty="0"/>
          </a:p>
          <a:p>
            <a:endParaRPr lang="en-US" altLang="ja-JP" b="1" dirty="0"/>
          </a:p>
          <a:p>
            <a:endParaRPr kumimoji="1" lang="ja-JP" alt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40B03F-1DDA-29C7-3F7E-AF5DBFE4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4" y="3429000"/>
            <a:ext cx="5813289" cy="32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5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02B5-18C6-32EE-4E04-A2C4FEDC1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211CD-10E7-F5A3-A636-8506E254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VR</a:t>
            </a:r>
            <a:r>
              <a:rPr lang="ja-JP" altLang="en-US" b="1" dirty="0"/>
              <a:t>でワークショップを再現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0B7C3B-526D-3CBC-1833-4568675B66FD}"/>
              </a:ext>
            </a:extLst>
          </p:cNvPr>
          <p:cNvSpPr txBox="1"/>
          <p:nvPr/>
        </p:nvSpPr>
        <p:spPr>
          <a:xfrm>
            <a:off x="755374" y="1361113"/>
            <a:ext cx="10525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参加者：</a:t>
            </a:r>
            <a:r>
              <a:rPr kumimoji="1" lang="en-US" altLang="ja-JP" sz="2000" b="1" dirty="0"/>
              <a:t>VR</a:t>
            </a:r>
            <a:r>
              <a:rPr kumimoji="1" lang="ja-JP" altLang="en-US" sz="2000" b="1" dirty="0"/>
              <a:t>に慣れている </a:t>
            </a:r>
            <a:r>
              <a:rPr kumimoji="1" lang="en-US" altLang="ja-JP" sz="2000" b="1" dirty="0"/>
              <a:t>12</a:t>
            </a:r>
            <a:r>
              <a:rPr kumimoji="1" lang="ja-JP" altLang="en-US" sz="2000" b="1" dirty="0"/>
              <a:t> 人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オンサイトでのワークショップを再現したものを</a:t>
            </a:r>
            <a:r>
              <a:rPr kumimoji="1" lang="en-US" altLang="ja-JP" sz="2000" b="1" dirty="0"/>
              <a:t>3</a:t>
            </a:r>
            <a:r>
              <a:rPr kumimoji="1" lang="ja-JP" altLang="en-US" sz="2000" b="1" dirty="0"/>
              <a:t>時間で講演していただいた</a:t>
            </a:r>
            <a:endParaRPr kumimoji="1" lang="en-US" altLang="ja-JP" sz="2000" b="1" dirty="0"/>
          </a:p>
        </p:txBody>
      </p:sp>
      <p:pic>
        <p:nvPicPr>
          <p:cNvPr id="11" name="図 10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FE44E68-50E6-3521-6E22-C89E07F13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5" y="2206487"/>
            <a:ext cx="8269355" cy="465151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3796E02-03F0-291B-337C-87A4E5A7C037}"/>
              </a:ext>
            </a:extLst>
          </p:cNvPr>
          <p:cNvSpPr/>
          <p:nvPr/>
        </p:nvSpPr>
        <p:spPr>
          <a:xfrm>
            <a:off x="9929191" y="3071191"/>
            <a:ext cx="1424609" cy="1202635"/>
          </a:xfrm>
          <a:prstGeom prst="rect">
            <a:avLst/>
          </a:prstGeom>
          <a:solidFill>
            <a:srgbClr val="B0AB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五方向 14">
            <a:extLst>
              <a:ext uri="{FF2B5EF4-FFF2-40B4-BE49-F238E27FC236}">
                <a16:creationId xmlns:a16="http://schemas.microsoft.com/office/drawing/2014/main" id="{61506216-E1A4-325B-7F1F-FE9E979B89AF}"/>
              </a:ext>
            </a:extLst>
          </p:cNvPr>
          <p:cNvSpPr/>
          <p:nvPr/>
        </p:nvSpPr>
        <p:spPr>
          <a:xfrm rot="1995763">
            <a:off x="8973005" y="3714613"/>
            <a:ext cx="1424457" cy="74543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小笠さん</a:t>
            </a:r>
            <a:endParaRPr kumimoji="1" lang="ja-JP" alt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C13C1-776F-9F99-F0CE-6778D2F57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C5CDE9-C3BE-E0D8-183D-D8E14E29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空中に描いて、伝える</a:t>
            </a:r>
            <a:endParaRPr kumimoji="1" lang="ja-JP" altLang="en-US" b="1" dirty="0"/>
          </a:p>
        </p:txBody>
      </p:sp>
      <p:pic>
        <p:nvPicPr>
          <p:cNvPr id="6" name="図 5" descr="人, 男, フロント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F6740AD-694F-5671-EF03-535B0C6E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38560"/>
            <a:ext cx="8991600" cy="50577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545729-12D3-AF6C-FE4F-0395DC3B9F48}"/>
              </a:ext>
            </a:extLst>
          </p:cNvPr>
          <p:cNvSpPr txBox="1"/>
          <p:nvPr/>
        </p:nvSpPr>
        <p:spPr>
          <a:xfrm>
            <a:off x="79513" y="6396335"/>
            <a:ext cx="714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/>
              <a:t>VRChat</a:t>
            </a:r>
            <a:r>
              <a:rPr kumimoji="1" lang="ja-JP" altLang="en-US" sz="2400" b="1" dirty="0"/>
              <a:t>では空中に文字を書ける</a:t>
            </a:r>
          </a:p>
        </p:txBody>
      </p:sp>
    </p:spTree>
    <p:extLst>
      <p:ext uri="{BB962C8B-B14F-4D97-AF65-F5344CB8AC3E}">
        <p14:creationId xmlns:p14="http://schemas.microsoft.com/office/powerpoint/2010/main" val="101765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C8529-687B-D3F2-1EA4-151B41DE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814CBA-6162-C777-1D8E-511D44DD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グループに分かれて話し合う</a:t>
            </a:r>
            <a:endParaRPr kumimoji="1" lang="ja-JP" altLang="en-US" b="1" dirty="0"/>
          </a:p>
        </p:txBody>
      </p:sp>
      <p:pic>
        <p:nvPicPr>
          <p:cNvPr id="4" name="図 3" descr="テーブル, ケーキ, 男, 探す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594B43A-2B86-0A86-A930-33C9410EB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91" y="1571003"/>
            <a:ext cx="7928114" cy="445956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C10981-E32B-3F2A-9803-7CED847A55D8}"/>
              </a:ext>
            </a:extLst>
          </p:cNvPr>
          <p:cNvSpPr txBox="1"/>
          <p:nvPr/>
        </p:nvSpPr>
        <p:spPr>
          <a:xfrm>
            <a:off x="79513" y="6396335"/>
            <a:ext cx="714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3</a:t>
            </a:r>
            <a:r>
              <a:rPr lang="ja-JP" altLang="en-US" sz="2400" b="1" dirty="0"/>
              <a:t>つのグループに分かれてワークショップ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675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954FF-EA73-7222-BDAC-B92A3C1C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C8454C-F49B-B5BC-33CC-3A214E1D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図を見て、意見交換</a:t>
            </a:r>
            <a:endParaRPr kumimoji="1" lang="ja-JP" altLang="en-US" b="1" dirty="0"/>
          </a:p>
        </p:txBody>
      </p:sp>
      <p:pic>
        <p:nvPicPr>
          <p:cNvPr id="5" name="図 4" descr="男, 選手, ボール, 持つ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20A43A5-75A2-E4E2-EC1D-EC64A7687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90" y="1579112"/>
            <a:ext cx="8206409" cy="46161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EB87B2-41E0-4D67-4464-8EA089D0C0F5}"/>
              </a:ext>
            </a:extLst>
          </p:cNvPr>
          <p:cNvSpPr txBox="1"/>
          <p:nvPr/>
        </p:nvSpPr>
        <p:spPr>
          <a:xfrm>
            <a:off x="79513" y="6396335"/>
            <a:ext cx="714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お互いの図を見て意見交換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3990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764AB-6F46-470A-018B-718D43917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D3EF9-CF3D-5CB6-87A3-988E8F1F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目が合う、指差す、笑う</a:t>
            </a:r>
            <a:endParaRPr kumimoji="1" lang="ja-JP" altLang="en-US" b="1" dirty="0"/>
          </a:p>
        </p:txBody>
      </p:sp>
      <p:pic>
        <p:nvPicPr>
          <p:cNvPr id="4" name="図 3" descr="屋内, テーブル, 女性, 机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6F8C0CE-E37E-194E-F340-EBA606DA1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1592573"/>
            <a:ext cx="8464826" cy="47614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39F3AD-91DF-4F5B-AAB5-514C35C63619}"/>
              </a:ext>
            </a:extLst>
          </p:cNvPr>
          <p:cNvSpPr txBox="1"/>
          <p:nvPr/>
        </p:nvSpPr>
        <p:spPr>
          <a:xfrm>
            <a:off x="79513" y="6396335"/>
            <a:ext cx="714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“目が合う”“指さす”</a:t>
            </a:r>
            <a:r>
              <a:rPr lang="en-US" altLang="ja-JP" sz="2400" b="1" dirty="0"/>
              <a:t>”</a:t>
            </a:r>
            <a:r>
              <a:rPr lang="ja-JP" altLang="en-US" sz="2400" b="1" dirty="0"/>
              <a:t>笑う</a:t>
            </a:r>
            <a:r>
              <a:rPr lang="en-US" altLang="ja-JP" sz="2400" b="1" dirty="0"/>
              <a:t>”</a:t>
            </a:r>
            <a:r>
              <a:rPr lang="ja-JP" altLang="en-US" sz="2400" b="1" dirty="0"/>
              <a:t>が自然にできる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400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F567-5789-60D1-1212-AFDBEABED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0B01BD-AC06-E23B-7435-B447F5BA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感想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413FEF4-BE66-CA89-3769-792D52578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530" y="1328530"/>
            <a:ext cx="2252870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184FF28-1EA0-7EF9-CBC6-5BF29D76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7" y="818785"/>
            <a:ext cx="7382905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3A9E9-1575-CA0F-745C-ECC8DA56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0E6F8-10A1-A037-8A4A-58A023E5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/>
              <a:t>参加者の声</a:t>
            </a:r>
            <a:endParaRPr kumimoji="1" lang="ja-JP" altLang="en-US" b="1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E19C04F-7D8E-E2B2-80D4-5F256C45E5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530" y="1328530"/>
            <a:ext cx="2252870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E8E28D-7C49-F93D-C591-4BFC1F77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843" b="1974"/>
          <a:stretch/>
        </p:blipFill>
        <p:spPr>
          <a:xfrm>
            <a:off x="2409311" y="1628524"/>
            <a:ext cx="7311160" cy="35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5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013FB-A37C-C7DE-C383-BD11400C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75E441-ACFD-3F11-1EEB-8AE07D03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私の感想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76B393D-3E9B-9409-D21F-C1D14C227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530" y="1328530"/>
            <a:ext cx="2252870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F87D45-6AFE-A022-CED2-4AE3DEB1E574}"/>
              </a:ext>
            </a:extLst>
          </p:cNvPr>
          <p:cNvSpPr txBox="1"/>
          <p:nvPr/>
        </p:nvSpPr>
        <p:spPr>
          <a:xfrm>
            <a:off x="824948" y="1888435"/>
            <a:ext cx="10535478" cy="220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ja-JP" altLang="en-US" sz="2400" b="1" dirty="0"/>
              <a:t>描いて話すことでスムーズに議論できた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ja-JP" altLang="en-US" sz="2400" b="1" dirty="0"/>
              <a:t>声が空間的に聞こえる → 自然な会話の輪ができる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2400" b="1" dirty="0"/>
              <a:t>VR</a:t>
            </a:r>
            <a:r>
              <a:rPr lang="ja-JP" altLang="en-US" sz="2400" b="1" dirty="0"/>
              <a:t>ならではの「集中できる空間」が功を奏した</a:t>
            </a:r>
            <a:endParaRPr lang="en-US" altLang="ja-JP" sz="24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8F896F-9065-91EC-E404-1582E4C58CEC}"/>
              </a:ext>
            </a:extLst>
          </p:cNvPr>
          <p:cNvSpPr/>
          <p:nvPr/>
        </p:nvSpPr>
        <p:spPr>
          <a:xfrm>
            <a:off x="377687" y="4651513"/>
            <a:ext cx="11420061" cy="15008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ysClr val="windowText" lastClr="000000"/>
                </a:solidFill>
              </a:rPr>
              <a:t>描いて、話して、頷いてを共有することができる空間と脅威モデリングワークショップの相性が良かった</a:t>
            </a:r>
          </a:p>
        </p:txBody>
      </p:sp>
    </p:spTree>
    <p:extLst>
      <p:ext uri="{BB962C8B-B14F-4D97-AF65-F5344CB8AC3E}">
        <p14:creationId xmlns:p14="http://schemas.microsoft.com/office/powerpoint/2010/main" val="134900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5B631-9B0B-70FF-D862-D3418D52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D7FEE39-16D0-CCF9-D5D4-00290BB8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矢印: 五方向 9">
            <a:extLst>
              <a:ext uri="{FF2B5EF4-FFF2-40B4-BE49-F238E27FC236}">
                <a16:creationId xmlns:a16="http://schemas.microsoft.com/office/drawing/2014/main" id="{28622E4A-7951-038B-27AE-8074A0A67C98}"/>
              </a:ext>
            </a:extLst>
          </p:cNvPr>
          <p:cNvSpPr/>
          <p:nvPr/>
        </p:nvSpPr>
        <p:spPr>
          <a:xfrm rot="3924714">
            <a:off x="1669774" y="1948070"/>
            <a:ext cx="1103243" cy="74543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僕</a:t>
            </a:r>
          </a:p>
        </p:txBody>
      </p:sp>
      <p:sp>
        <p:nvSpPr>
          <p:cNvPr id="11" name="矢印: 五方向 10">
            <a:extLst>
              <a:ext uri="{FF2B5EF4-FFF2-40B4-BE49-F238E27FC236}">
                <a16:creationId xmlns:a16="http://schemas.microsoft.com/office/drawing/2014/main" id="{AEA35D95-D47E-F7EF-4E5A-544DD261D18D}"/>
              </a:ext>
            </a:extLst>
          </p:cNvPr>
          <p:cNvSpPr/>
          <p:nvPr/>
        </p:nvSpPr>
        <p:spPr>
          <a:xfrm rot="20527095">
            <a:off x="5703031" y="5121584"/>
            <a:ext cx="1424457" cy="74543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小笠さん</a:t>
            </a:r>
            <a:endParaRPr kumimoji="1" lang="ja-JP" alt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967992A-BB73-DC9D-5ACE-0A3F1D4D240F}"/>
              </a:ext>
            </a:extLst>
          </p:cNvPr>
          <p:cNvSpPr/>
          <p:nvPr/>
        </p:nvSpPr>
        <p:spPr>
          <a:xfrm>
            <a:off x="6440557" y="139148"/>
            <a:ext cx="537706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ysClr val="windowText" lastClr="000000"/>
                </a:solidFill>
              </a:rPr>
              <a:t>3/15(</a:t>
            </a:r>
            <a:r>
              <a:rPr kumimoji="1" lang="ja-JP" altLang="en-US" b="1" dirty="0">
                <a:solidFill>
                  <a:sysClr val="windowText" lastClr="000000"/>
                </a:solidFill>
              </a:rPr>
              <a:t>土</a:t>
            </a:r>
            <a:r>
              <a:rPr kumimoji="1" lang="en-US" altLang="ja-JP" b="1" dirty="0">
                <a:solidFill>
                  <a:sysClr val="windowText" lastClr="000000"/>
                </a:solidFill>
              </a:rPr>
              <a:t>)</a:t>
            </a:r>
            <a:r>
              <a:rPr kumimoji="1" lang="ja-JP" altLang="en-US" b="1" dirty="0">
                <a:solidFill>
                  <a:sysClr val="windowText" lastClr="000000"/>
                </a:solidFill>
              </a:rPr>
              <a:t> 脅威モデリングのワークショップ</a:t>
            </a:r>
          </a:p>
        </p:txBody>
      </p:sp>
    </p:spTree>
    <p:extLst>
      <p:ext uri="{BB962C8B-B14F-4D97-AF65-F5344CB8AC3E}">
        <p14:creationId xmlns:p14="http://schemas.microsoft.com/office/powerpoint/2010/main" val="166316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693B-97A7-E550-95FE-685E806F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CE8BD7-DEFA-66FA-0E81-0FEE8742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今後の展望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8B1D19-74B8-623A-431C-EF9EE6A536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530" y="1328530"/>
            <a:ext cx="2252870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52504EA2-B3E0-F1C7-7E33-33DEE97A8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451"/>
            <a:ext cx="10515600" cy="4793836"/>
          </a:xfrm>
        </p:spPr>
        <p:txBody>
          <a:bodyPr/>
          <a:lstStyle/>
          <a:p>
            <a:r>
              <a:rPr lang="en-US" altLang="ja-JP" b="1" dirty="0"/>
              <a:t>TMC</a:t>
            </a:r>
            <a:r>
              <a:rPr lang="ja-JP" altLang="en-US" b="1" dirty="0"/>
              <a:t>の唯一のオンラインサテライト会場を目指しています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en-US" altLang="ja-JP" b="1" dirty="0"/>
              <a:t>VR</a:t>
            </a:r>
            <a:r>
              <a:rPr lang="ja-JP" altLang="en-US" b="1" dirty="0"/>
              <a:t>をしたことがない人に向けてワークショップを開催したい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多くの人に</a:t>
            </a:r>
            <a:r>
              <a:rPr lang="en-US" altLang="ja-JP" b="1" dirty="0"/>
              <a:t>VR</a:t>
            </a:r>
            <a:r>
              <a:rPr lang="ja-JP" altLang="en-US" b="1" dirty="0"/>
              <a:t>空間での学習、交流の良さを知ってもらいたい！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en-US" altLang="ja-JP" b="1" dirty="0"/>
              <a:t>VR</a:t>
            </a:r>
            <a:r>
              <a:rPr lang="ja-JP" altLang="en-US" b="1" dirty="0"/>
              <a:t>でのイベント、コミュニティ、会議ツールを発展させ、現実より便利に！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364604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6161F-D9AC-D3AA-9162-B93FC3C6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94CDF-9C56-ED62-DEDF-C438BC99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おわり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EE43C60-3B72-2AE1-3D2B-C850CDA1D8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530" y="1328530"/>
            <a:ext cx="2252870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1C5785-E316-0393-8F26-9D17BBDAF7E2}"/>
              </a:ext>
            </a:extLst>
          </p:cNvPr>
          <p:cNvSpPr/>
          <p:nvPr/>
        </p:nvSpPr>
        <p:spPr>
          <a:xfrm>
            <a:off x="538369" y="2830995"/>
            <a:ext cx="11420061" cy="15008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VR</a:t>
            </a:r>
            <a:r>
              <a:rPr lang="ja-JP" altLang="en-US" sz="2400" b="1" dirty="0">
                <a:solidFill>
                  <a:schemeClr val="tx1"/>
                </a:solidFill>
              </a:rPr>
              <a:t>の外で活動している人にも、この場所が新しい選択肢になったら嬉しいです</a:t>
            </a:r>
          </a:p>
        </p:txBody>
      </p:sp>
    </p:spTree>
    <p:extLst>
      <p:ext uri="{BB962C8B-B14F-4D97-AF65-F5344CB8AC3E}">
        <p14:creationId xmlns:p14="http://schemas.microsoft.com/office/powerpoint/2010/main" val="287217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5480D7-3B7F-8F57-43F3-2B4D34C6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$</a:t>
            </a:r>
            <a:r>
              <a:rPr lang="en-US" altLang="ja-JP" b="1" dirty="0" err="1"/>
              <a:t>w</a:t>
            </a:r>
            <a:r>
              <a:rPr kumimoji="1" lang="en-US" altLang="ja-JP" b="1" dirty="0" err="1"/>
              <a:t>hoami</a:t>
            </a:r>
            <a:endParaRPr kumimoji="1" lang="ja-JP" altLang="en-US" b="1" dirty="0"/>
          </a:p>
        </p:txBody>
      </p:sp>
      <p:pic>
        <p:nvPicPr>
          <p:cNvPr id="1026" name="Picture 2" descr="画像">
            <a:extLst>
              <a:ext uri="{FF2B5EF4-FFF2-40B4-BE49-F238E27FC236}">
                <a16:creationId xmlns:a16="http://schemas.microsoft.com/office/drawing/2014/main" id="{DB08431A-4064-B1D0-274C-615A45E3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69" y="3538951"/>
            <a:ext cx="5900529" cy="33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F95A06-98FD-15E6-33E7-E2BB9937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名前：くままぬい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本名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松田翔太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コミュニティ 「セキュリティ集会　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 </a:t>
            </a:r>
            <a:r>
              <a:rPr lang="en-US" altLang="ja-JP" sz="3200" b="1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VRChat</a:t>
            </a: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」を運営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大学生をしながらバイトで脆弱性診断やペンテスト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“</a:t>
            </a: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大都会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”</a:t>
            </a: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札幌 在住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好き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:VR,CTF</a:t>
            </a:r>
          </a:p>
          <a:p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X(@kumama_nui)</a:t>
            </a:r>
          </a:p>
        </p:txBody>
      </p:sp>
    </p:spTree>
    <p:extLst>
      <p:ext uri="{BB962C8B-B14F-4D97-AF65-F5344CB8AC3E}">
        <p14:creationId xmlns:p14="http://schemas.microsoft.com/office/powerpoint/2010/main" val="416646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2BBDA-30B8-874A-7D88-FE2A2800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AC1303-0DB7-5A8B-CD99-3FF1B21E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きっかけ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1522EE8-C5E4-9C6E-AD82-8DF030DC8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5327" y="2506662"/>
            <a:ext cx="7766673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22788A-5A2E-2B37-A925-2415FE75FA5E}"/>
              </a:ext>
            </a:extLst>
          </p:cNvPr>
          <p:cNvSpPr txBox="1"/>
          <p:nvPr/>
        </p:nvSpPr>
        <p:spPr>
          <a:xfrm>
            <a:off x="1013791" y="1510748"/>
            <a:ext cx="11002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札幌でなんとなく参加した</a:t>
            </a:r>
            <a:r>
              <a:rPr lang="ja-JP" altLang="en-US" sz="2800" b="1" dirty="0"/>
              <a:t>脅威モデリングワークショップ</a:t>
            </a:r>
            <a:endParaRPr lang="en-US" altLang="ja-JP" sz="2800" b="1" dirty="0"/>
          </a:p>
          <a:p>
            <a:r>
              <a:rPr kumimoji="1" lang="ja-JP" altLang="en-US" sz="2800" b="1" dirty="0"/>
              <a:t>楽しかったし学びも多かった！でも</a:t>
            </a:r>
            <a:r>
              <a:rPr kumimoji="1" lang="en-US" altLang="ja-JP" sz="2800" b="1" dirty="0"/>
              <a:t>……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0564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B690A-5C17-7181-C3FE-26DDE1253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3E8D3-C22F-B039-9C52-5233AD9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でも</a:t>
            </a:r>
            <a:r>
              <a:rPr kumimoji="1" lang="en-US" altLang="ja-JP" b="1" dirty="0"/>
              <a:t>……</a:t>
            </a:r>
            <a:endParaRPr kumimoji="1" lang="ja-JP" altLang="en-US" b="1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D70B14-7991-BC9F-64E6-9AFB4B369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/>
              <a:t>1.</a:t>
            </a:r>
            <a:r>
              <a:rPr lang="ja-JP" altLang="en-US" sz="3200" b="1" dirty="0"/>
              <a:t>情報の地域格差</a:t>
            </a:r>
            <a:endParaRPr lang="en-US" altLang="ja-JP" sz="3200" b="1" dirty="0"/>
          </a:p>
          <a:p>
            <a:pPr lvl="1"/>
            <a:r>
              <a:rPr lang="ja-JP" altLang="en-US" sz="2800" b="1" dirty="0"/>
              <a:t>札幌にいたからこの情報が受け取れた</a:t>
            </a:r>
            <a:endParaRPr lang="en-US" altLang="ja-JP" sz="2800" b="1" dirty="0"/>
          </a:p>
          <a:p>
            <a:pPr lvl="1"/>
            <a:r>
              <a:rPr lang="ja-JP" altLang="en-US" sz="2800" b="1" dirty="0"/>
              <a:t>東京の人たちは脅威モデリングナイトとかいう面白そうな</a:t>
            </a:r>
            <a:endParaRPr lang="en-US" altLang="ja-JP" sz="2800" b="1" dirty="0"/>
          </a:p>
          <a:p>
            <a:pPr marL="457200" lvl="1" indent="0">
              <a:buNone/>
            </a:pPr>
            <a:r>
              <a:rPr lang="ja-JP" altLang="en-US" sz="2800" b="1" dirty="0"/>
              <a:t>イベントに参加できる</a:t>
            </a:r>
            <a:endParaRPr lang="en-US" altLang="ja-JP" sz="2800" b="1" dirty="0"/>
          </a:p>
          <a:p>
            <a:pPr lvl="2"/>
            <a:r>
              <a:rPr lang="ja-JP" altLang="en-US" sz="2400" b="1" dirty="0"/>
              <a:t>もっと田舎にいたら？海外は？</a:t>
            </a:r>
            <a:endParaRPr lang="en-US" altLang="ja-JP" sz="2400" b="1" dirty="0"/>
          </a:p>
          <a:p>
            <a:r>
              <a:rPr lang="en-US" altLang="ja-JP" sz="3200" b="1" dirty="0"/>
              <a:t>2.</a:t>
            </a:r>
            <a:r>
              <a:rPr lang="ja-JP" altLang="en-US" sz="3200" b="1" dirty="0"/>
              <a:t>現実という制限</a:t>
            </a:r>
            <a:endParaRPr lang="en-US" altLang="ja-JP" sz="3200" b="1" dirty="0"/>
          </a:p>
          <a:p>
            <a:pPr lvl="1"/>
            <a:r>
              <a:rPr lang="ja-JP" altLang="en-US" b="1" dirty="0"/>
              <a:t>札幌だと専門学校の部屋を借りていた</a:t>
            </a:r>
            <a:endParaRPr lang="en-US" altLang="ja-JP" b="1" dirty="0"/>
          </a:p>
          <a:p>
            <a:pPr lvl="2"/>
            <a:r>
              <a:rPr lang="ja-JP" altLang="en-US" sz="2400" b="1" dirty="0"/>
              <a:t>常にいい場所があるとは限らない</a:t>
            </a:r>
            <a:endParaRPr lang="en-US" altLang="ja-JP" sz="24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726FE0-6143-97BB-93C5-B10CB87BFCF5}"/>
              </a:ext>
            </a:extLst>
          </p:cNvPr>
          <p:cNvSpPr txBox="1"/>
          <p:nvPr/>
        </p:nvSpPr>
        <p:spPr>
          <a:xfrm>
            <a:off x="838200" y="5974166"/>
            <a:ext cx="805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→同時に解決できる</a:t>
            </a:r>
            <a:r>
              <a:rPr kumimoji="1" lang="en-US" altLang="ja-JP" sz="3200" b="1" dirty="0" err="1"/>
              <a:t>VRChat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3734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4443-14A2-4BCE-EC19-4560E7600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9337D6-A360-06D7-E1EE-9F4B5702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err="1"/>
              <a:t>VRChat</a:t>
            </a:r>
            <a:r>
              <a:rPr kumimoji="1" lang="ja-JP" altLang="en-US" b="1" dirty="0"/>
              <a:t>とは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A6BAD43-12D0-B0EC-7636-1E31960B3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421CB3-8CC5-4B84-A8EC-5D0C65F9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"/>
            <a:ext cx="12192000" cy="685528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71BA442-DACA-3411-FB7D-C6E2BE52557F}"/>
              </a:ext>
            </a:extLst>
          </p:cNvPr>
          <p:cNvSpPr/>
          <p:nvPr/>
        </p:nvSpPr>
        <p:spPr>
          <a:xfrm>
            <a:off x="0" y="0"/>
            <a:ext cx="4591878" cy="815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32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E3DE-1875-18A8-6DEF-4503EDA0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FABB26-A8B2-6F30-9DED-FCC63A3D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err="1"/>
              <a:t>VRChat</a:t>
            </a:r>
            <a:r>
              <a:rPr kumimoji="1" lang="ja-JP" altLang="en-US" b="1" dirty="0"/>
              <a:t>で何してるの？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0DE242-60F0-6DD7-DA13-A59A614A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7"/>
            <a:ext cx="10515600" cy="4351338"/>
          </a:xfrm>
        </p:spPr>
        <p:txBody>
          <a:bodyPr/>
          <a:lstStyle/>
          <a:p>
            <a:r>
              <a:rPr lang="en-US" altLang="ja-JP" b="1" dirty="0" err="1"/>
              <a:t>VRChat</a:t>
            </a:r>
            <a:r>
              <a:rPr lang="ja-JP" altLang="en-US" b="1" dirty="0"/>
              <a:t>の「技術・学術系イベント・コミュニティ文化」</a:t>
            </a:r>
            <a:endParaRPr lang="en-US" altLang="ja-JP" b="1" dirty="0"/>
          </a:p>
          <a:p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D188D95-994B-E483-55ED-680AAA7B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76" y="1701023"/>
            <a:ext cx="3089275" cy="50706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6428530-7C30-2F4D-83A9-3F860752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82" y="1767491"/>
            <a:ext cx="2952822" cy="49377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AF91CF5-A9C7-4F7F-8B2F-B14E519A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529" y="1749735"/>
            <a:ext cx="2955045" cy="495549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062BAB-367C-3189-3D2B-9D32B13D2CF2}"/>
              </a:ext>
            </a:extLst>
          </p:cNvPr>
          <p:cNvSpPr txBox="1"/>
          <p:nvPr/>
        </p:nvSpPr>
        <p:spPr>
          <a:xfrm>
            <a:off x="10426148" y="6393487"/>
            <a:ext cx="220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などなど</a:t>
            </a:r>
            <a:r>
              <a:rPr kumimoji="1" lang="en-US" altLang="ja-JP" dirty="0"/>
              <a:t>……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201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CDD2-C6C8-AAD6-1623-2FD324443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8C79A-6624-B8E4-752A-32A5EAA4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僕は何してるの？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736550-3E22-9910-F1B4-F4B3437E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7"/>
            <a:ext cx="10515600" cy="4351338"/>
          </a:xfrm>
        </p:spPr>
        <p:txBody>
          <a:bodyPr/>
          <a:lstStyle/>
          <a:p>
            <a:r>
              <a:rPr lang="ja-JP" altLang="en-US" b="1" dirty="0"/>
              <a:t>セキュリティに関するコミュニティ「セキュリティ集会 </a:t>
            </a:r>
            <a:r>
              <a:rPr lang="en-US" altLang="ja-JP" b="1" dirty="0"/>
              <a:t>in </a:t>
            </a:r>
            <a:r>
              <a:rPr lang="en-US" altLang="ja-JP" b="1" dirty="0" err="1"/>
              <a:t>VRChat</a:t>
            </a:r>
            <a:r>
              <a:rPr lang="en-US" altLang="ja-JP" b="1" dirty="0"/>
              <a:t>(</a:t>
            </a:r>
            <a:r>
              <a:rPr lang="ja-JP" altLang="en-US" b="1" dirty="0"/>
              <a:t>旧</a:t>
            </a:r>
            <a:r>
              <a:rPr lang="en-US" altLang="ja-JP" b="1" dirty="0"/>
              <a:t>CTF</a:t>
            </a:r>
            <a:r>
              <a:rPr lang="ja-JP" altLang="en-US" b="1" dirty="0"/>
              <a:t>集会</a:t>
            </a:r>
            <a:r>
              <a:rPr lang="en-US" altLang="ja-JP" b="1" dirty="0"/>
              <a:t>)</a:t>
            </a:r>
            <a:r>
              <a:rPr lang="ja-JP" altLang="en-US" b="1" dirty="0"/>
              <a:t>」を隔週で開催</a:t>
            </a:r>
            <a:endParaRPr lang="en-US" altLang="ja-JP" b="1" dirty="0"/>
          </a:p>
          <a:p>
            <a:r>
              <a:rPr lang="en-US" altLang="ja-JP" b="1" dirty="0"/>
              <a:t>LT</a:t>
            </a:r>
            <a:r>
              <a:rPr lang="ja-JP" altLang="en-US" b="1" dirty="0"/>
              <a:t>や雑談など</a:t>
            </a:r>
            <a:endParaRPr lang="en-US" altLang="ja-JP" b="1" dirty="0"/>
          </a:p>
          <a:p>
            <a:endParaRPr lang="ja-JP" altLang="en-US" dirty="0"/>
          </a:p>
        </p:txBody>
      </p:sp>
      <p:pic>
        <p:nvPicPr>
          <p:cNvPr id="5" name="図 4" descr="ロゴ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BEA3CB5-867D-670F-E555-75EA3941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48"/>
          <a:stretch/>
        </p:blipFill>
        <p:spPr>
          <a:xfrm>
            <a:off x="0" y="2664170"/>
            <a:ext cx="4492487" cy="4193829"/>
          </a:xfrm>
          <a:prstGeom prst="rect">
            <a:avLst/>
          </a:prstGeom>
        </p:spPr>
      </p:pic>
      <p:pic>
        <p:nvPicPr>
          <p:cNvPr id="6" name="コンテンツ プレースホルダー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28AFCED-6AAE-1317-F302-D220C0E70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2" y="2951922"/>
            <a:ext cx="6944137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1365-3DA2-4B05-28D6-306AE79F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8BA296-8619-CA3F-AA84-09EF422D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ほかの環境と比べて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8CCA071-C9CF-A009-947E-5A43357B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7"/>
            <a:ext cx="10515600" cy="4351338"/>
          </a:xfrm>
        </p:spPr>
        <p:txBody>
          <a:bodyPr/>
          <a:lstStyle/>
          <a:p>
            <a:r>
              <a:rPr lang="ja-JP" altLang="en-US" b="1" dirty="0"/>
              <a:t>地理的制約や物理会場のコストがない</a:t>
            </a:r>
            <a:endParaRPr lang="en-US" altLang="ja-JP" b="1" dirty="0"/>
          </a:p>
          <a:p>
            <a:pPr lvl="1"/>
            <a:r>
              <a:rPr lang="ja-JP" altLang="en-US" b="1" dirty="0"/>
              <a:t>北海道から沖縄、海外から参加可能</a:t>
            </a:r>
            <a:endParaRPr lang="en-US" altLang="ja-JP" b="1" dirty="0"/>
          </a:p>
          <a:p>
            <a:pPr lvl="1"/>
            <a:r>
              <a:rPr lang="ja-JP" altLang="en-US" b="1" dirty="0"/>
              <a:t>会場にコストがいらない</a:t>
            </a:r>
            <a:endParaRPr lang="en-US" altLang="ja-JP" b="1" dirty="0"/>
          </a:p>
        </p:txBody>
      </p:sp>
      <p:pic>
        <p:nvPicPr>
          <p:cNvPr id="5" name="図 4" descr="スポーツゲーム, 記号 が含まれている画像&#10;&#10;自動的に生成された説明">
            <a:extLst>
              <a:ext uri="{FF2B5EF4-FFF2-40B4-BE49-F238E27FC236}">
                <a16:creationId xmlns:a16="http://schemas.microsoft.com/office/drawing/2014/main" id="{C8E1566B-48DD-57ED-C2D9-F0F9359E9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2" y="2689156"/>
            <a:ext cx="7411277" cy="41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9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4592</TotalTime>
  <Words>552</Words>
  <Application>Microsoft Office PowerPoint</Application>
  <PresentationFormat>ワイド画面</PresentationFormat>
  <Paragraphs>79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BIZ UDPゴシック</vt:lpstr>
      <vt:lpstr>游ゴシック</vt:lpstr>
      <vt:lpstr>游ゴシック Light</vt:lpstr>
      <vt:lpstr>Arial</vt:lpstr>
      <vt:lpstr>Office テーマ</vt:lpstr>
      <vt:lpstr>仮想空間でセキュリティを語る VRChat×脅威モデリング</vt:lpstr>
      <vt:lpstr>PowerPoint プレゼンテーション</vt:lpstr>
      <vt:lpstr>$whoami</vt:lpstr>
      <vt:lpstr>きっかけ</vt:lpstr>
      <vt:lpstr>でも……</vt:lpstr>
      <vt:lpstr>VRChatとは</vt:lpstr>
      <vt:lpstr>VRChatで何してるの？</vt:lpstr>
      <vt:lpstr>僕は何してるの？</vt:lpstr>
      <vt:lpstr>ほかの環境と比べて</vt:lpstr>
      <vt:lpstr>ほかのオンライン環境と比べて</vt:lpstr>
      <vt:lpstr>DMに突撃する</vt:lpstr>
      <vt:lpstr>VRでワークショップを再現</vt:lpstr>
      <vt:lpstr>空中に描いて、伝える</vt:lpstr>
      <vt:lpstr>グループに分かれて話し合う</vt:lpstr>
      <vt:lpstr>図を見て、意見交換</vt:lpstr>
      <vt:lpstr>目が合う、指差す、笑う</vt:lpstr>
      <vt:lpstr>感想</vt:lpstr>
      <vt:lpstr>参加者の声</vt:lpstr>
      <vt:lpstr>私の感想</vt:lpstr>
      <vt:lpstr>今後の展望</vt:lpstr>
      <vt:lpstr>おわり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shota matsuda</dc:creator>
  <cp:lastModifiedBy>shota matsuda</cp:lastModifiedBy>
  <cp:revision>1</cp:revision>
  <dcterms:created xsi:type="dcterms:W3CDTF">2025-04-07T08:40:18Z</dcterms:created>
  <dcterms:modified xsi:type="dcterms:W3CDTF">2025-04-13T14:36:06Z</dcterms:modified>
</cp:coreProperties>
</file>